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
  </p:notesMasterIdLst>
  <p:sldIdLst>
    <p:sldId id="268" r:id="rId2"/>
  </p:sldIdLst>
  <p:sldSz cx="43891200" cy="32918400"/>
  <p:notesSz cx="6858000" cy="9144000"/>
  <p:embeddedFontLst>
    <p:embeddedFont>
      <p:font typeface="Calibri" panose="020F0502020204030204" pitchFamily="34" charset="0"/>
      <p:regular r:id="rId4"/>
      <p:bold r:id="rId5"/>
      <p:italic r:id="rId6"/>
      <p:boldItalic r:id="rId7"/>
    </p:embeddedFont>
    <p:embeddedFont>
      <p:font typeface="Calibri Light" panose="020F0302020204030204" pitchFamily="34" charset="0"/>
      <p:regular r:id="rId8"/>
      <p:italic r:id="rId9"/>
    </p:embeddedFont>
    <p:embeddedFont>
      <p:font typeface="Gill Sans Nova" panose="020B0602020104020203"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Lato Black" panose="020F0502020204030204" pitchFamily="34" charset="0"/>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896" userDrawn="1">
          <p15:clr>
            <a:srgbClr val="A4A3A4"/>
          </p15:clr>
        </p15:guide>
        <p15:guide id="3" pos="5355" userDrawn="1">
          <p15:clr>
            <a:srgbClr val="A4A3A4"/>
          </p15:clr>
        </p15:guide>
        <p15:guide id="4" pos="235" userDrawn="1">
          <p15:clr>
            <a:srgbClr val="A4A3A4"/>
          </p15:clr>
        </p15:guide>
        <p15:guide id="5" pos="661" userDrawn="1">
          <p15:clr>
            <a:srgbClr val="A4A3A4"/>
          </p15:clr>
        </p15:guide>
        <p15:guide id="6" orient="horz" pos="10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E1D5"/>
    <a:srgbClr val="76D6FF"/>
    <a:srgbClr val="91D5F7"/>
    <a:srgbClr val="CCCCFF"/>
    <a:srgbClr val="E1C6F6"/>
    <a:srgbClr val="A2E6B7"/>
    <a:srgbClr val="B363DF"/>
    <a:srgbClr val="DEBBF1"/>
    <a:srgbClr val="B0FAFC"/>
    <a:srgbClr val="927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65" autoAdjust="0"/>
    <p:restoredTop sz="95775" autoAdjust="0"/>
  </p:normalViewPr>
  <p:slideViewPr>
    <p:cSldViewPr snapToGrid="0" showGuides="1">
      <p:cViewPr>
        <p:scale>
          <a:sx n="25" d="100"/>
          <a:sy n="25" d="100"/>
        </p:scale>
        <p:origin x="1576" y="-144"/>
      </p:cViewPr>
      <p:guideLst>
        <p:guide pos="13896"/>
        <p:guide pos="5355"/>
        <p:guide pos="235"/>
        <p:guide pos="661"/>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presProps" Target="presProps.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ableStyles" Target="tableStyle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6/6/22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136651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182666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6238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725005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265353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6/6/22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06685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6/6/22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011130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6/6/22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956261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6/6/22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393460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6/6/22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270142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6/6/22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228864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6/6/22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33788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6/6/22</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18844563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11.emf"/><Relationship Id="rId18" Type="http://schemas.openxmlformats.org/officeDocument/2006/relationships/image" Target="../media/image16.emf"/><Relationship Id="rId3" Type="http://schemas.openxmlformats.org/officeDocument/2006/relationships/image" Target="../media/image1.png"/><Relationship Id="rId21" Type="http://schemas.openxmlformats.org/officeDocument/2006/relationships/image" Target="../media/image19.emf"/><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emf"/><Relationship Id="rId2" Type="http://schemas.openxmlformats.org/officeDocument/2006/relationships/notesSlide" Target="../notesSlides/notesSlide1.xml"/><Relationship Id="rId16" Type="http://schemas.openxmlformats.org/officeDocument/2006/relationships/image" Target="../media/image14.emf"/><Relationship Id="rId20" Type="http://schemas.openxmlformats.org/officeDocument/2006/relationships/image" Target="../media/image18.emf"/><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emf"/><Relationship Id="rId10" Type="http://schemas.openxmlformats.org/officeDocument/2006/relationships/image" Target="../media/image8.emf"/><Relationship Id="rId19" Type="http://schemas.openxmlformats.org/officeDocument/2006/relationships/image" Target="../media/image17.emf"/><Relationship Id="rId4" Type="http://schemas.openxmlformats.org/officeDocument/2006/relationships/image" Target="../media/image2.png"/><Relationship Id="rId9" Type="http://schemas.openxmlformats.org/officeDocument/2006/relationships/image" Target="../media/image7.emf"/><Relationship Id="rId14" Type="http://schemas.openxmlformats.org/officeDocument/2006/relationships/image" Target="../media/image12.emf"/><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55" name="Group 954">
            <a:extLst>
              <a:ext uri="{FF2B5EF4-FFF2-40B4-BE49-F238E27FC236}">
                <a16:creationId xmlns:a16="http://schemas.microsoft.com/office/drawing/2014/main" id="{85DAA639-3A76-86B8-5F3B-671AF89B9123}"/>
              </a:ext>
            </a:extLst>
          </p:cNvPr>
          <p:cNvGrpSpPr/>
          <p:nvPr/>
        </p:nvGrpSpPr>
        <p:grpSpPr>
          <a:xfrm>
            <a:off x="33049508" y="17314859"/>
            <a:ext cx="7949050" cy="2277951"/>
            <a:chOff x="33049508" y="17314859"/>
            <a:chExt cx="7949050" cy="2277951"/>
          </a:xfrm>
        </p:grpSpPr>
        <p:sp>
          <p:nvSpPr>
            <p:cNvPr id="973" name="TextBox 972">
              <a:extLst>
                <a:ext uri="{FF2B5EF4-FFF2-40B4-BE49-F238E27FC236}">
                  <a16:creationId xmlns:a16="http://schemas.microsoft.com/office/drawing/2014/main" id="{AD092B63-833C-10FE-B0CB-7AB78A71DE2C}"/>
                </a:ext>
              </a:extLst>
            </p:cNvPr>
            <p:cNvSpPr txBox="1"/>
            <p:nvPr/>
          </p:nvSpPr>
          <p:spPr>
            <a:xfrm>
              <a:off x="33851041" y="17874174"/>
              <a:ext cx="3223959" cy="461665"/>
            </a:xfrm>
            <a:prstGeom prst="rect">
              <a:avLst/>
            </a:prstGeom>
            <a:solidFill>
              <a:schemeClr val="bg1"/>
            </a:solidFill>
          </p:spPr>
          <p:txBody>
            <a:bodyPr wrap="none" rtlCol="0">
              <a:spAutoFit/>
            </a:bodyPr>
            <a:lstStyle/>
            <a:p>
              <a:r>
                <a:rPr lang="en-US" sz="2400" dirty="0">
                  <a:latin typeface="Times New Roman" panose="02020603050405020304" pitchFamily="18" charset="0"/>
                  <a:cs typeface="Times New Roman" panose="02020603050405020304" pitchFamily="18" charset="0"/>
                </a:rPr>
                <a:t>: Susceptible Individuals</a:t>
              </a:r>
            </a:p>
          </p:txBody>
        </p:sp>
        <p:sp>
          <p:nvSpPr>
            <p:cNvPr id="974" name="TextBox 973">
              <a:extLst>
                <a:ext uri="{FF2B5EF4-FFF2-40B4-BE49-F238E27FC236}">
                  <a16:creationId xmlns:a16="http://schemas.microsoft.com/office/drawing/2014/main" id="{C0FC4D0D-FA2C-8A67-6245-4D6110B7EF02}"/>
                </a:ext>
              </a:extLst>
            </p:cNvPr>
            <p:cNvSpPr txBox="1"/>
            <p:nvPr/>
          </p:nvSpPr>
          <p:spPr>
            <a:xfrm>
              <a:off x="33849385" y="18699925"/>
              <a:ext cx="2813591" cy="461665"/>
            </a:xfrm>
            <a:prstGeom prst="rect">
              <a:avLst/>
            </a:prstGeom>
            <a:solidFill>
              <a:schemeClr val="bg1"/>
            </a:solidFill>
          </p:spPr>
          <p:txBody>
            <a:bodyPr wrap="none" rtlCol="0">
              <a:spAutoFit/>
            </a:bodyPr>
            <a:lstStyle/>
            <a:p>
              <a:r>
                <a:rPr lang="en-US" sz="2400" dirty="0">
                  <a:latin typeface="Times New Roman" panose="02020603050405020304" pitchFamily="18" charset="0"/>
                  <a:cs typeface="Times New Roman" panose="02020603050405020304" pitchFamily="18" charset="0"/>
                </a:rPr>
                <a:t>: Infected Individuals</a:t>
              </a:r>
            </a:p>
          </p:txBody>
        </p:sp>
        <p:sp>
          <p:nvSpPr>
            <p:cNvPr id="975" name="TextBox 974">
              <a:extLst>
                <a:ext uri="{FF2B5EF4-FFF2-40B4-BE49-F238E27FC236}">
                  <a16:creationId xmlns:a16="http://schemas.microsoft.com/office/drawing/2014/main" id="{04CAF830-D539-6EFB-7765-FC6B99C5D68F}"/>
                </a:ext>
              </a:extLst>
            </p:cNvPr>
            <p:cNvSpPr txBox="1"/>
            <p:nvPr/>
          </p:nvSpPr>
          <p:spPr>
            <a:xfrm>
              <a:off x="33844029" y="18276286"/>
              <a:ext cx="2866490" cy="461665"/>
            </a:xfrm>
            <a:prstGeom prst="rect">
              <a:avLst/>
            </a:prstGeom>
            <a:solidFill>
              <a:schemeClr val="bg1"/>
            </a:solidFill>
          </p:spPr>
          <p:txBody>
            <a:bodyPr wrap="none" rtlCol="0">
              <a:spAutoFit/>
            </a:bodyPr>
            <a:lstStyle/>
            <a:p>
              <a:r>
                <a:rPr lang="en-US" sz="2400" dirty="0">
                  <a:latin typeface="Times New Roman" panose="02020603050405020304" pitchFamily="18" charset="0"/>
                  <a:cs typeface="Times New Roman" panose="02020603050405020304" pitchFamily="18" charset="0"/>
                </a:rPr>
                <a:t>: Exposed Individuals</a:t>
              </a:r>
            </a:p>
          </p:txBody>
        </p:sp>
        <p:sp>
          <p:nvSpPr>
            <p:cNvPr id="976" name="TextBox 975">
              <a:extLst>
                <a:ext uri="{FF2B5EF4-FFF2-40B4-BE49-F238E27FC236}">
                  <a16:creationId xmlns:a16="http://schemas.microsoft.com/office/drawing/2014/main" id="{557BA8A2-EE53-E671-1BFC-16FBB51AE96D}"/>
                </a:ext>
              </a:extLst>
            </p:cNvPr>
            <p:cNvSpPr txBox="1"/>
            <p:nvPr/>
          </p:nvSpPr>
          <p:spPr>
            <a:xfrm>
              <a:off x="33869805" y="19131145"/>
              <a:ext cx="3121367" cy="461665"/>
            </a:xfrm>
            <a:prstGeom prst="rect">
              <a:avLst/>
            </a:prstGeom>
            <a:solidFill>
              <a:schemeClr val="bg1"/>
            </a:solidFill>
          </p:spPr>
          <p:txBody>
            <a:bodyPr wrap="none" rtlCol="0">
              <a:spAutoFit/>
            </a:bodyPr>
            <a:lstStyle/>
            <a:p>
              <a:r>
                <a:rPr lang="en-US" sz="2400" dirty="0">
                  <a:latin typeface="Times New Roman" panose="02020603050405020304" pitchFamily="18" charset="0"/>
                  <a:cs typeface="Times New Roman" panose="02020603050405020304" pitchFamily="18" charset="0"/>
                </a:rPr>
                <a:t>: Recovered Individuals</a:t>
              </a:r>
            </a:p>
          </p:txBody>
        </p:sp>
        <p:sp>
          <p:nvSpPr>
            <p:cNvPr id="967" name="TextBox 966">
              <a:extLst>
                <a:ext uri="{FF2B5EF4-FFF2-40B4-BE49-F238E27FC236}">
                  <a16:creationId xmlns:a16="http://schemas.microsoft.com/office/drawing/2014/main" id="{C910086C-BA96-02C4-74E7-F59D3F6C8742}"/>
                </a:ext>
              </a:extLst>
            </p:cNvPr>
            <p:cNvSpPr txBox="1"/>
            <p:nvPr/>
          </p:nvSpPr>
          <p:spPr>
            <a:xfrm>
              <a:off x="33049508" y="17314859"/>
              <a:ext cx="7828513" cy="584775"/>
            </a:xfrm>
            <a:prstGeom prst="rect">
              <a:avLst/>
            </a:prstGeom>
            <a:noFill/>
          </p:spPr>
          <p:txBody>
            <a:bodyPr wrap="square" rtlCol="0">
              <a:spAutoFit/>
            </a:bodyPr>
            <a:lstStyle/>
            <a:p>
              <a:r>
                <a:rPr lang="en-US" sz="3200" b="1" dirty="0"/>
                <a:t>	Variables:</a:t>
              </a:r>
              <a:r>
                <a:rPr lang="en-US" sz="3200" dirty="0"/>
                <a:t>							</a:t>
              </a:r>
            </a:p>
          </p:txBody>
        </p:sp>
        <p:sp>
          <p:nvSpPr>
            <p:cNvPr id="968" name="TextBox 967">
              <a:extLst>
                <a:ext uri="{FF2B5EF4-FFF2-40B4-BE49-F238E27FC236}">
                  <a16:creationId xmlns:a16="http://schemas.microsoft.com/office/drawing/2014/main" id="{94BEB87B-C5BC-A2F4-8477-F83DDA415AFB}"/>
                </a:ext>
              </a:extLst>
            </p:cNvPr>
            <p:cNvSpPr txBox="1"/>
            <p:nvPr/>
          </p:nvSpPr>
          <p:spPr>
            <a:xfrm>
              <a:off x="38294356" y="17937625"/>
              <a:ext cx="2704202" cy="461665"/>
            </a:xfrm>
            <a:prstGeom prst="rect">
              <a:avLst/>
            </a:prstGeom>
            <a:solidFill>
              <a:schemeClr val="bg1"/>
            </a:solidFill>
          </p:spPr>
          <p:txBody>
            <a:bodyPr wrap="none" rtlCol="0">
              <a:spAutoFit/>
            </a:bodyPr>
            <a:lstStyle/>
            <a:p>
              <a:r>
                <a:rPr lang="en-US" sz="2400" dirty="0">
                  <a:latin typeface="Times New Roman" panose="02020603050405020304" pitchFamily="18" charset="0"/>
                  <a:cs typeface="Times New Roman" panose="02020603050405020304" pitchFamily="18" charset="0"/>
                </a:rPr>
                <a:t>: Transmission Rate </a:t>
              </a:r>
            </a:p>
          </p:txBody>
        </p:sp>
        <p:sp>
          <p:nvSpPr>
            <p:cNvPr id="969" name="TextBox 968">
              <a:extLst>
                <a:ext uri="{FF2B5EF4-FFF2-40B4-BE49-F238E27FC236}">
                  <a16:creationId xmlns:a16="http://schemas.microsoft.com/office/drawing/2014/main" id="{3299839F-2A49-BAB4-D3D3-C49DE72738FD}"/>
                </a:ext>
              </a:extLst>
            </p:cNvPr>
            <p:cNvSpPr txBox="1"/>
            <p:nvPr/>
          </p:nvSpPr>
          <p:spPr>
            <a:xfrm>
              <a:off x="38294356" y="18378876"/>
              <a:ext cx="2286203" cy="461665"/>
            </a:xfrm>
            <a:prstGeom prst="rect">
              <a:avLst/>
            </a:prstGeom>
            <a:solidFill>
              <a:schemeClr val="bg1"/>
            </a:solidFill>
          </p:spPr>
          <p:txBody>
            <a:bodyPr wrap="none" rtlCol="0">
              <a:spAutoFit/>
            </a:bodyPr>
            <a:lstStyle/>
            <a:p>
              <a:r>
                <a:rPr lang="en-US" sz="2400" dirty="0">
                  <a:latin typeface="Times New Roman" panose="02020603050405020304" pitchFamily="18" charset="0"/>
                  <a:cs typeface="Times New Roman" panose="02020603050405020304" pitchFamily="18" charset="0"/>
                </a:rPr>
                <a:t>: Exposed Period</a:t>
              </a:r>
            </a:p>
          </p:txBody>
        </p:sp>
        <p:sp>
          <p:nvSpPr>
            <p:cNvPr id="970" name="TextBox 969">
              <a:extLst>
                <a:ext uri="{FF2B5EF4-FFF2-40B4-BE49-F238E27FC236}">
                  <a16:creationId xmlns:a16="http://schemas.microsoft.com/office/drawing/2014/main" id="{1E46EEA3-FF02-ACCF-15C8-91EBCFC3DBCD}"/>
                </a:ext>
              </a:extLst>
            </p:cNvPr>
            <p:cNvSpPr txBox="1"/>
            <p:nvPr/>
          </p:nvSpPr>
          <p:spPr>
            <a:xfrm>
              <a:off x="38276977" y="18849314"/>
              <a:ext cx="2437270" cy="461665"/>
            </a:xfrm>
            <a:prstGeom prst="rect">
              <a:avLst/>
            </a:prstGeom>
            <a:solidFill>
              <a:schemeClr val="bg1"/>
            </a:solidFill>
          </p:spPr>
          <p:txBody>
            <a:bodyPr wrap="none" rtlCol="0">
              <a:spAutoFit/>
            </a:bodyPr>
            <a:lstStyle/>
            <a:p>
              <a:r>
                <a:rPr lang="en-US" sz="2400" dirty="0">
                  <a:latin typeface="Times New Roman" panose="02020603050405020304" pitchFamily="18" charset="0"/>
                  <a:cs typeface="Times New Roman" panose="02020603050405020304" pitchFamily="18" charset="0"/>
                </a:rPr>
                <a:t>: Infectious Period</a:t>
              </a:r>
            </a:p>
          </p:txBody>
        </p:sp>
      </p:gr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9285557" y="814194"/>
            <a:ext cx="25320087" cy="12484959"/>
          </a:xfrm>
        </p:spPr>
        <p:txBody>
          <a:bodyPr anchor="t">
            <a:noAutofit/>
          </a:bodyPr>
          <a:lstStyle/>
          <a:p>
            <a:pPr algn="l">
              <a:lnSpc>
                <a:spcPct val="150000"/>
              </a:lnSpc>
            </a:pPr>
            <a:r>
              <a:rPr lang="en-US" sz="10000" b="1" dirty="0">
                <a:solidFill>
                  <a:schemeClr val="bg1"/>
                </a:solidFill>
                <a:latin typeface="Lato Black" panose="020F0A02020204030203" pitchFamily="34" charset="0"/>
                <a:ea typeface="Roboto" panose="02000000000000000000" pitchFamily="2" charset="0"/>
                <a:cs typeface="Arial" panose="020B0604020202020204" pitchFamily="34" charset="0"/>
              </a:rPr>
              <a:t>Main finding goes here</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translated into </a:t>
            </a:r>
            <a:r>
              <a:rPr lang="en-US" sz="10000" dirty="0">
                <a:solidFill>
                  <a:schemeClr val="bg1"/>
                </a:solidFill>
                <a:latin typeface="Lato Black" panose="020F0A02020204030203" pitchFamily="34" charset="0"/>
                <a:ea typeface="Roboto" panose="02000000000000000000" pitchFamily="2" charset="0"/>
                <a:cs typeface="Arial" panose="020B0604020202020204" pitchFamily="34" charset="0"/>
              </a:rPr>
              <a:t>plain English</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10000" dirty="0">
                <a:solidFill>
                  <a:schemeClr val="bg1"/>
                </a:solidFill>
                <a:latin typeface="Lato Black" panose="020F0A02020204030203" pitchFamily="34" charset="0"/>
                <a:ea typeface="Roboto" panose="02000000000000000000" pitchFamily="2" charset="0"/>
                <a:cs typeface="Arial" panose="020B0604020202020204" pitchFamily="34" charset="0"/>
              </a:rPr>
              <a:t>Emphasize</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the important words.</a:t>
            </a:r>
          </a:p>
        </p:txBody>
      </p:sp>
      <p:sp>
        <p:nvSpPr>
          <p:cNvPr id="3" name="TextBox 2">
            <a:extLst>
              <a:ext uri="{FF2B5EF4-FFF2-40B4-BE49-F238E27FC236}">
                <a16:creationId xmlns:a16="http://schemas.microsoft.com/office/drawing/2014/main" id="{8E35B311-3C19-412C-ADE6-EB2E4158F366}"/>
              </a:ext>
            </a:extLst>
          </p:cNvPr>
          <p:cNvSpPr txBox="1"/>
          <p:nvPr/>
        </p:nvSpPr>
        <p:spPr>
          <a:xfrm>
            <a:off x="2397720" y="13299153"/>
            <a:ext cx="9148839" cy="17555575"/>
          </a:xfrm>
          <a:prstGeom prst="rect">
            <a:avLst/>
          </a:prstGeom>
          <a:noFill/>
        </p:spPr>
        <p:txBody>
          <a:bodyPr wrap="square" rtlCol="0">
            <a:spAutoFit/>
          </a:bodyPr>
          <a:lstStyle/>
          <a:p>
            <a:pPr>
              <a:lnSpc>
                <a:spcPct val="120000"/>
              </a:lnSpc>
            </a:pPr>
            <a:r>
              <a:rPr lang="en-US" sz="3600" b="1" dirty="0">
                <a:latin typeface="Lato Black" panose="020F0A02020204030203" pitchFamily="34" charset="0"/>
                <a:cs typeface="Arial" panose="020B0604020202020204" pitchFamily="34" charset="0"/>
              </a:rPr>
              <a:t>Background</a:t>
            </a:r>
          </a:p>
          <a:p>
            <a:pPr marL="571500" indent="-571500">
              <a:buFont typeface="Arial" panose="020B0604020202020204" pitchFamily="34" charset="0"/>
              <a:buChar char="•"/>
            </a:pPr>
            <a:r>
              <a:rPr lang="en-US" dirty="0">
                <a:latin typeface="Calibri" panose="020F0502020204030204" pitchFamily="34" charset="0"/>
                <a:cs typeface="Calibri" panose="020F0502020204030204" pitchFamily="34" charset="0"/>
              </a:rPr>
              <a:t>Symptomatic vs. asymptomatic individuals may have different generation intervals </a:t>
            </a:r>
          </a:p>
          <a:p>
            <a:r>
              <a:rPr lang="en-US" dirty="0">
                <a:latin typeface="Calibri" panose="020F0502020204030204" pitchFamily="34" charset="0"/>
                <a:cs typeface="Calibri" panose="020F0502020204030204" pitchFamily="34" charset="0"/>
              </a:rPr>
              <a:t>	  	(e.g., lack of isolation </a:t>
            </a:r>
            <a:r>
              <a:rPr lang="en-US" dirty="0">
                <a:latin typeface="Calibri" panose="020F0502020204030204" pitchFamily="34" charset="0"/>
                <a:cs typeface="Calibri" panose="020F0502020204030204" pitchFamily="34" charset="0"/>
                <a:sym typeface="Wingdings" pitchFamily="2" charset="2"/>
              </a:rPr>
              <a:t></a:t>
            </a:r>
            <a:r>
              <a:rPr lang="en-US" dirty="0">
                <a:latin typeface="Calibri" panose="020F0502020204030204" pitchFamily="34" charset="0"/>
                <a:cs typeface="Calibri" panose="020F0502020204030204" pitchFamily="34" charset="0"/>
              </a:rPr>
              <a:t> longer generation intervals)</a:t>
            </a:r>
          </a:p>
          <a:p>
            <a:endParaRPr lang="en-US" dirty="0">
              <a:solidFill>
                <a:srgbClr val="191919"/>
              </a:solidFill>
              <a:latin typeface="Calibri" panose="020F0502020204030204" pitchFamily="34" charset="0"/>
              <a:ea typeface="Lato" panose="020F0502020204030203" pitchFamily="34" charset="0"/>
              <a:cs typeface="Calibri" panose="020F0502020204030204" pitchFamily="34" charset="0"/>
            </a:endParaRPr>
          </a:p>
          <a:p>
            <a:pPr marL="571500" indent="-571500">
              <a:buFont typeface="Arial" panose="020B0604020202020204" pitchFamily="34" charset="0"/>
              <a:buChar char="•"/>
            </a:pPr>
            <a:r>
              <a:rPr lang="en-US" dirty="0">
                <a:solidFill>
                  <a:srgbClr val="191919"/>
                </a:solidFill>
                <a:latin typeface="Calibri" panose="020F0502020204030204" pitchFamily="34" charset="0"/>
                <a:ea typeface="Lato" panose="020F0502020204030203" pitchFamily="34" charset="0"/>
                <a:cs typeface="Calibri" panose="020F0502020204030204" pitchFamily="34" charset="0"/>
              </a:rPr>
              <a:t>Such time-scale differences can both shape outbreak dynamics and bias population-level estimates including: epidemic strength, speed, and controllability</a:t>
            </a:r>
          </a:p>
          <a:p>
            <a:pPr marL="571500" indent="-5715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571500" indent="-571500">
              <a:buFont typeface="Arial" panose="020B0604020202020204" pitchFamily="34" charset="0"/>
              <a:buChar char="•"/>
            </a:pPr>
            <a:r>
              <a:rPr lang="en-US" dirty="0">
                <a:latin typeface="Calibri" panose="020F0502020204030204" pitchFamily="34" charset="0"/>
                <a:cs typeface="Calibri" panose="020F0502020204030204" pitchFamily="34" charset="0"/>
              </a:rPr>
              <a:t>How do correlations between transmission and disease status impact dynamics?</a:t>
            </a:r>
          </a:p>
          <a:p>
            <a:endParaRPr lang="en-US" sz="3600" b="1" dirty="0">
              <a:latin typeface="Lato Black" panose="020F0A02020204030203" pitchFamily="34" charset="0"/>
              <a:cs typeface="Arial" panose="020B0604020202020204" pitchFamily="34" charset="0"/>
            </a:endParaRPr>
          </a:p>
          <a:p>
            <a:pPr>
              <a:lnSpc>
                <a:spcPct val="120000"/>
              </a:lnSpc>
            </a:pPr>
            <a:r>
              <a:rPr lang="en-US" sz="3600" b="1" dirty="0">
                <a:latin typeface="Lato Black" panose="020F0A02020204030203" pitchFamily="34" charset="0"/>
                <a:cs typeface="Arial" panose="020B0604020202020204" pitchFamily="34" charset="0"/>
              </a:rPr>
              <a:t>Approach</a:t>
            </a:r>
            <a:endParaRPr lang="en-US" sz="3600" dirty="0">
              <a:latin typeface="Lato" panose="020B0604020202020204" charset="0"/>
            </a:endParaRPr>
          </a:p>
          <a:p>
            <a:pPr marL="571500" indent="-571500">
              <a:lnSpc>
                <a:spcPct val="120000"/>
              </a:lnSpc>
              <a:buFont typeface="Arial" panose="020B0604020202020204" pitchFamily="34" charset="0"/>
              <a:buChar char="•"/>
            </a:pPr>
            <a:r>
              <a:rPr lang="en-US" dirty="0">
                <a:latin typeface="Calibri" panose="020F0502020204030204" pitchFamily="34" charset="0"/>
                <a:cs typeface="Calibri" panose="020F0502020204030204" pitchFamily="34" charset="0"/>
              </a:rPr>
              <a:t>Here, we use a series of nonlinear epidemic models to study the impact of differences in time scales between asymptomatic and symptomatic transmission of SARS-CoV-2 on the relative contribution of asymptomatic infections to epidemic dynamics.</a:t>
            </a:r>
          </a:p>
          <a:p>
            <a:pPr marL="571500" indent="-571500">
              <a:lnSpc>
                <a:spcPct val="120000"/>
              </a:lnSpc>
              <a:buFont typeface="Arial" panose="020B0604020202020204" pitchFamily="34" charset="0"/>
              <a:buChar char="•"/>
            </a:pPr>
            <a:r>
              <a:rPr lang="en-US" dirty="0">
                <a:latin typeface="Calibri" panose="020F0502020204030204" pitchFamily="34" charset="0"/>
                <a:cs typeface="Calibri" panose="020F0502020204030204" pitchFamily="34" charset="0"/>
              </a:rPr>
              <a:t>We build on prior work [1] and show that differences in time scales of transmission may impact estimates of disease severity throughout the course of the epidemic due to changes in the effective proportion of asymptomatic transmission over time.</a:t>
            </a:r>
          </a:p>
          <a:p>
            <a:pPr>
              <a:lnSpc>
                <a:spcPct val="120000"/>
              </a:lnSpc>
            </a:pPr>
            <a:endParaRPr lang="en-US" dirty="0">
              <a:latin typeface="Calibri" panose="020F0502020204030204" pitchFamily="34" charset="0"/>
              <a:cs typeface="Calibri" panose="020F0502020204030204" pitchFamily="34" charset="0"/>
            </a:endParaRPr>
          </a:p>
          <a:p>
            <a:pPr marL="571500" indent="-571500">
              <a:lnSpc>
                <a:spcPct val="120000"/>
              </a:lnSpc>
              <a:buFont typeface="Arial" panose="020B0604020202020204" pitchFamily="34" charset="0"/>
              <a:buChar char="•"/>
            </a:pPr>
            <a:r>
              <a:rPr lang="en-US" dirty="0">
                <a:latin typeface="Calibri" panose="020F0502020204030204" pitchFamily="34" charset="0"/>
                <a:cs typeface="Calibri" panose="020F0502020204030204" pitchFamily="34" charset="0"/>
              </a:rPr>
              <a:t>We do so in two parts:</a:t>
            </a:r>
          </a:p>
          <a:p>
            <a:pPr marL="1485900" lvl="2" indent="-571500">
              <a:lnSpc>
                <a:spcPct val="120000"/>
              </a:lnSpc>
              <a:buFont typeface="+mj-lt"/>
              <a:buAutoNum type="arabicParenR"/>
            </a:pPr>
            <a:r>
              <a:rPr lang="en-US" dirty="0">
                <a:latin typeface="Calibri" panose="020F0502020204030204" pitchFamily="34" charset="0"/>
                <a:cs typeface="Calibri" panose="020F0502020204030204" pitchFamily="34" charset="0"/>
              </a:rPr>
              <a:t>We study dynamics when transmission outcomes and disease statuses are correlated:  that is, transmission from asymptomatic (symptomatic) individuals is more likely to lead to new, asymptomatic (symptomatic) infections.</a:t>
            </a:r>
          </a:p>
          <a:p>
            <a:pPr marL="1485900" lvl="2" indent="-571500">
              <a:lnSpc>
                <a:spcPct val="120000"/>
              </a:lnSpc>
              <a:buFont typeface="+mj-lt"/>
              <a:buAutoNum type="arabicParenR"/>
            </a:pPr>
            <a:r>
              <a:rPr lang="en-US" dirty="0">
                <a:latin typeface="Calibri" panose="020F0502020204030204" pitchFamily="34" charset="0"/>
                <a:cs typeface="Calibri" panose="020F0502020204030204" pitchFamily="34" charset="0"/>
              </a:rPr>
              <a:t>We examine dynamics given age-dependent assortative mixing coupled with intrinsic differences in </a:t>
            </a:r>
            <a:r>
              <a:rPr lang="en-US" dirty="0" err="1">
                <a:latin typeface="Calibri" panose="020F0502020204030204" pitchFamily="34" charset="0"/>
                <a:cs typeface="Calibri" panose="020F0502020204030204" pitchFamily="34" charset="0"/>
              </a:rPr>
              <a:t>symptomaticity</a:t>
            </a:r>
            <a:r>
              <a:rPr lang="en-US" dirty="0">
                <a:latin typeface="Calibri" panose="020F0502020204030204" pitchFamily="34" charset="0"/>
                <a:cs typeface="Calibri" panose="020F0502020204030204" pitchFamily="34" charset="0"/>
              </a:rPr>
              <a:t> with age.</a:t>
            </a:r>
            <a:endParaRPr lang="en-US" sz="2800" dirty="0">
              <a:latin typeface="Calibri" panose="020F0502020204030204" pitchFamily="34" charset="0"/>
              <a:cs typeface="Calibri" panose="020F0502020204030204" pitchFamily="34" charset="0"/>
            </a:endParaRPr>
          </a:p>
          <a:p>
            <a:pPr lvl="1">
              <a:lnSpc>
                <a:spcPct val="120000"/>
              </a:lnSpc>
            </a:pPr>
            <a:endParaRPr lang="en-US" sz="3600" b="1" dirty="0">
              <a:latin typeface="Lato" panose="020F0502020204030203" pitchFamily="34" charset="0"/>
              <a:cs typeface="Arial" panose="020B0604020202020204" pitchFamily="34" charset="0"/>
            </a:endParaRPr>
          </a:p>
          <a:p>
            <a:pPr>
              <a:lnSpc>
                <a:spcPct val="120000"/>
              </a:lnSpc>
            </a:pPr>
            <a:r>
              <a:rPr lang="en-US" sz="3600" b="1" dirty="0">
                <a:latin typeface="Lato Black" panose="020F0A02020204030203" pitchFamily="34" charset="0"/>
                <a:cs typeface="Arial" panose="020B0604020202020204" pitchFamily="34" charset="0"/>
              </a:rPr>
              <a:t>RESULTS</a:t>
            </a:r>
          </a:p>
          <a:p>
            <a:pPr marL="571500" indent="-571500">
              <a:lnSpc>
                <a:spcPct val="120000"/>
              </a:lnSpc>
              <a:buFont typeface="+mj-lt"/>
              <a:buAutoNum type="arabicParenR"/>
            </a:pPr>
            <a:r>
              <a:rPr lang="en-US" dirty="0"/>
              <a:t>With longer time-scales of asymptomatic relative to symptomatic transmission, the effective proportion of asymptomatic transmission increases over time as total incidence decreases. </a:t>
            </a:r>
          </a:p>
          <a:p>
            <a:pPr marL="571500" indent="-571500">
              <a:lnSpc>
                <a:spcPct val="120000"/>
              </a:lnSpc>
              <a:buFont typeface="+mj-lt"/>
              <a:buAutoNum type="arabicParenR"/>
            </a:pPr>
            <a:r>
              <a:rPr lang="en-US" dirty="0"/>
              <a:t>Coupled with correlations between transmission and disease status, the realized proportion of asymptomatic incidence increases over time as total incidence decreases.</a:t>
            </a:r>
          </a:p>
          <a:p>
            <a:pPr marL="571500" indent="-571500">
              <a:lnSpc>
                <a:spcPct val="120000"/>
              </a:lnSpc>
              <a:buFont typeface="+mj-lt"/>
              <a:buAutoNum type="arabicParenR"/>
            </a:pPr>
            <a:r>
              <a:rPr lang="en-US" dirty="0"/>
              <a:t>When coupling differences in time scales with age-dependent assortative mixing, we find that the age distribution of infections shifts to younger ages as incidence decreases.</a:t>
            </a: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Black" panose="020F0A02020204030203" pitchFamily="34" charset="0"/>
              <a:cs typeface="Arial" panose="020B0604020202020204" pitchFamily="34" charset="0"/>
            </a:endParaRPr>
          </a:p>
          <a:p>
            <a:pPr>
              <a:lnSpc>
                <a:spcPct val="120000"/>
              </a:lnSpc>
            </a:pPr>
            <a:r>
              <a:rPr lang="en-US" sz="3600" dirty="0">
                <a:latin typeface="Lato Black" panose="020F0A02020204030203" pitchFamily="34" charset="0"/>
                <a:cs typeface="Arial" panose="020B0604020202020204" pitchFamily="34" charset="0"/>
              </a:rPr>
              <a:t>DISCUSSION</a:t>
            </a:r>
          </a:p>
          <a:p>
            <a:pPr marL="571500" indent="-571500">
              <a:lnSpc>
                <a:spcPct val="120000"/>
              </a:lnSpc>
              <a:buFont typeface="Arial" panose="020B0604020202020204" pitchFamily="34" charset="0"/>
              <a:buChar char="•"/>
            </a:pPr>
            <a:r>
              <a:rPr lang="en-US" dirty="0"/>
              <a:t>These results demonstrate the need to explore the role of time-scale differences in transmission dynamics alongside </a:t>
            </a:r>
            <a:r>
              <a:rPr lang="en-US" dirty="0" err="1"/>
              <a:t>behavioural</a:t>
            </a:r>
            <a:r>
              <a:rPr lang="en-US" dirty="0"/>
              <a:t> changes to explain outbreak features. </a:t>
            </a:r>
          </a:p>
          <a:p>
            <a:pPr marL="571500" indent="-571500">
              <a:lnSpc>
                <a:spcPct val="120000"/>
              </a:lnSpc>
              <a:buFont typeface="Arial" panose="020B0604020202020204" pitchFamily="34" charset="0"/>
              <a:buChar char="•"/>
            </a:pPr>
            <a:r>
              <a:rPr lang="en-US" dirty="0"/>
              <a:t>At early stages of an epidemic, time-scale differences can bias estimates of the basic reproduction number.</a:t>
            </a:r>
          </a:p>
          <a:p>
            <a:pPr marL="571500" indent="-571500">
              <a:lnSpc>
                <a:spcPct val="120000"/>
              </a:lnSpc>
              <a:buFont typeface="Arial" panose="020B0604020202020204" pitchFamily="34" charset="0"/>
              <a:buChar char="•"/>
            </a:pPr>
            <a:r>
              <a:rPr lang="en-US" dirty="0"/>
              <a:t>Throughout an epidemic, time-scale differences can connect shifts in the age of infection to periods of changing incidence.</a:t>
            </a: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r>
              <a:rPr lang="en-US" sz="2800" dirty="0">
                <a:latin typeface="Lato Black" panose="020F0A02020204030203" pitchFamily="34" charset="0"/>
                <a:cs typeface="Arial" panose="020B0604020202020204" pitchFamily="34" charset="0"/>
              </a:rPr>
              <a:t>References</a:t>
            </a:r>
          </a:p>
          <a:p>
            <a:pPr marL="457200" indent="-457200">
              <a:buFont typeface="+mj-lt"/>
              <a:buAutoNum type="arabicPeriod"/>
            </a:pPr>
            <a:r>
              <a:rPr lang="en-US" sz="1600" dirty="0"/>
              <a:t>Park, S. W., </a:t>
            </a:r>
            <a:r>
              <a:rPr lang="en-US" sz="1600" dirty="0" err="1"/>
              <a:t>Champredon</a:t>
            </a:r>
            <a:r>
              <a:rPr lang="en-US" sz="1600" dirty="0"/>
              <a:t>, D., Weitz, J. S., &amp; </a:t>
            </a:r>
            <a:r>
              <a:rPr lang="en-US" sz="1600" dirty="0" err="1"/>
              <a:t>Dushoff</a:t>
            </a:r>
            <a:r>
              <a:rPr lang="en-US" sz="1600" dirty="0"/>
              <a:t>, J. (2019). A practical generation-interval-based approach to inferring the strength of epidemics from their speed. </a:t>
            </a:r>
            <a:r>
              <a:rPr lang="en-US" sz="1600" i="1" dirty="0"/>
              <a:t>Epidemics</a:t>
            </a:r>
            <a:r>
              <a:rPr lang="en-US" sz="1600" dirty="0"/>
              <a:t>, </a:t>
            </a:r>
            <a:r>
              <a:rPr lang="en-US" sz="1600" i="1" dirty="0"/>
              <a:t>27</a:t>
            </a:r>
            <a:r>
              <a:rPr lang="en-US" sz="1600" dirty="0"/>
              <a:t>, 12-18.</a:t>
            </a:r>
          </a:p>
        </p:txBody>
      </p:sp>
      <p:sp>
        <p:nvSpPr>
          <p:cNvPr id="10" name="TextBox 9">
            <a:extLst>
              <a:ext uri="{FF2B5EF4-FFF2-40B4-BE49-F238E27FC236}">
                <a16:creationId xmlns:a16="http://schemas.microsoft.com/office/drawing/2014/main" id="{DB244B05-C5D7-4580-8933-5B2F47EB56B0}"/>
              </a:ext>
            </a:extLst>
          </p:cNvPr>
          <p:cNvSpPr txBox="1"/>
          <p:nvPr/>
        </p:nvSpPr>
        <p:spPr>
          <a:xfrm>
            <a:off x="1588801" y="1118403"/>
            <a:ext cx="11052216" cy="1754326"/>
          </a:xfrm>
          <a:prstGeom prst="rect">
            <a:avLst/>
          </a:prstGeom>
          <a:noFill/>
        </p:spPr>
        <p:txBody>
          <a:bodyPr wrap="square" rtlCol="0">
            <a:spAutoFit/>
          </a:bodyPr>
          <a:lstStyle/>
          <a:p>
            <a:r>
              <a:rPr lang="en-US" sz="3600" dirty="0"/>
              <a:t>Individual-level differences in symptomatic and asymptomatic transmission shape population-level dynamics of SARS-CoV-2 outbreaks</a:t>
            </a:r>
          </a:p>
        </p:txBody>
      </p:sp>
      <p:grpSp>
        <p:nvGrpSpPr>
          <p:cNvPr id="26" name="Group 25">
            <a:extLst>
              <a:ext uri="{FF2B5EF4-FFF2-40B4-BE49-F238E27FC236}">
                <a16:creationId xmlns:a16="http://schemas.microsoft.com/office/drawing/2014/main" id="{D5F47239-D996-0E95-7A84-6D55387950BF}"/>
              </a:ext>
            </a:extLst>
          </p:cNvPr>
          <p:cNvGrpSpPr/>
          <p:nvPr/>
        </p:nvGrpSpPr>
        <p:grpSpPr>
          <a:xfrm>
            <a:off x="1408586" y="3641568"/>
            <a:ext cx="10664265" cy="4750018"/>
            <a:chOff x="2038875" y="5279819"/>
            <a:chExt cx="10664265" cy="4750018"/>
          </a:xfrm>
        </p:grpSpPr>
        <p:sp>
          <p:nvSpPr>
            <p:cNvPr id="12" name="TextBox 11">
              <a:extLst>
                <a:ext uri="{FF2B5EF4-FFF2-40B4-BE49-F238E27FC236}">
                  <a16:creationId xmlns:a16="http://schemas.microsoft.com/office/drawing/2014/main" id="{64F9E57F-C64F-4827-8C49-BB9DBDC073C7}"/>
                </a:ext>
              </a:extLst>
            </p:cNvPr>
            <p:cNvSpPr txBox="1"/>
            <p:nvPr/>
          </p:nvSpPr>
          <p:spPr>
            <a:xfrm>
              <a:off x="2501719" y="5279819"/>
              <a:ext cx="10201421" cy="4750018"/>
            </a:xfrm>
            <a:prstGeom prst="rect">
              <a:avLst/>
            </a:prstGeom>
            <a:noFill/>
          </p:spPr>
          <p:txBody>
            <a:bodyPr wrap="square" rtlCol="0">
              <a:spAutoFit/>
            </a:bodyPr>
            <a:lstStyle/>
            <a:p>
              <a:r>
                <a:rPr lang="en-US" sz="4400" b="1" spc="-1" dirty="0">
                  <a:uFill>
                    <a:solidFill>
                      <a:srgbClr val="FFFFFF"/>
                    </a:solidFill>
                  </a:uFill>
                  <a:ea typeface="Georgia" charset="0"/>
                  <a:cs typeface="Georgia" charset="0"/>
                </a:rPr>
                <a:t>Jeremy Harris</a:t>
              </a:r>
              <a:r>
                <a:rPr lang="en-US" sz="4400" spc="-1" baseline="30000" dirty="0">
                  <a:uFill>
                    <a:solidFill>
                      <a:srgbClr val="FFFFFF"/>
                    </a:solidFill>
                  </a:uFill>
                  <a:ea typeface="Georgia" charset="0"/>
                  <a:cs typeface="Georgia" charset="0"/>
                </a:rPr>
                <a:t>1</a:t>
              </a:r>
              <a:r>
                <a:rPr lang="en-US" sz="4400" spc="-1" dirty="0">
                  <a:uFill>
                    <a:solidFill>
                      <a:srgbClr val="FFFFFF"/>
                    </a:solidFill>
                  </a:uFill>
                  <a:ea typeface="Georgia" charset="0"/>
                  <a:cs typeface="Georgia" charset="0"/>
                </a:rPr>
                <a:t>, Sang Woo Park</a:t>
              </a:r>
              <a:r>
                <a:rPr lang="en-US" sz="4400" spc="-1" baseline="30000" dirty="0">
                  <a:uFill>
                    <a:solidFill>
                      <a:srgbClr val="FFFFFF"/>
                    </a:solidFill>
                  </a:uFill>
                  <a:ea typeface="Georgia" charset="0"/>
                  <a:cs typeface="Georgia" charset="0"/>
                </a:rPr>
                <a:t>2</a:t>
              </a:r>
              <a:r>
                <a:rPr lang="en-US" sz="4400" spc="-1" dirty="0">
                  <a:uFill>
                    <a:solidFill>
                      <a:srgbClr val="FFFFFF"/>
                    </a:solidFill>
                  </a:uFill>
                  <a:ea typeface="Georgia" charset="0"/>
                  <a:cs typeface="Georgia" charset="0"/>
                </a:rPr>
                <a:t>, Jonathan Dushoff</a:t>
              </a:r>
              <a:r>
                <a:rPr lang="en-US" sz="4400" spc="-1" baseline="30000" dirty="0">
                  <a:uFill>
                    <a:solidFill>
                      <a:srgbClr val="FFFFFF"/>
                    </a:solidFill>
                  </a:uFill>
                  <a:ea typeface="Georgia" charset="0"/>
                  <a:cs typeface="Georgia" charset="0"/>
                </a:rPr>
                <a:t>3,4,5</a:t>
              </a:r>
              <a:r>
                <a:rPr lang="en-US" sz="4400" spc="-1" dirty="0">
                  <a:uFill>
                    <a:solidFill>
                      <a:srgbClr val="FFFFFF"/>
                    </a:solidFill>
                  </a:uFill>
                  <a:ea typeface="Georgia" charset="0"/>
                  <a:cs typeface="Georgia" charset="0"/>
                </a:rPr>
                <a:t> and </a:t>
              </a:r>
              <a:r>
                <a:rPr lang="en-US" sz="4400" b="1" spc="-1" dirty="0">
                  <a:uFill>
                    <a:solidFill>
                      <a:srgbClr val="FFFFFF"/>
                    </a:solidFill>
                  </a:uFill>
                  <a:ea typeface="Georgia" charset="0"/>
                  <a:cs typeface="Georgia" charset="0"/>
                </a:rPr>
                <a:t>Joshua S. Weitz</a:t>
              </a:r>
              <a:r>
                <a:rPr lang="en-US" sz="4400" spc="-1" baseline="30000" dirty="0">
                  <a:uFill>
                    <a:solidFill>
                      <a:srgbClr val="FFFFFF"/>
                    </a:solidFill>
                  </a:uFill>
                  <a:ea typeface="Georgia" charset="0"/>
                  <a:cs typeface="Georgia" charset="0"/>
                </a:rPr>
                <a:t>1,6</a:t>
              </a:r>
            </a:p>
            <a:p>
              <a:endParaRPr lang="en-US" sz="2800" baseline="30000" dirty="0">
                <a:latin typeface="Lato" panose="020F0502020204030203" pitchFamily="34" charset="0"/>
                <a:cs typeface="Lato" panose="020F0502020204030203" pitchFamily="34" charset="0"/>
              </a:endParaRPr>
            </a:p>
            <a:p>
              <a:r>
                <a:rPr lang="en-US" sz="2800" i="1" spc="-1" dirty="0">
                  <a:uFill>
                    <a:solidFill>
                      <a:srgbClr val="FFFFFF"/>
                    </a:solidFill>
                  </a:uFill>
                  <a:ea typeface="Georgia" charset="0"/>
                  <a:cs typeface="Georgia" charset="0"/>
                </a:rPr>
                <a:t>School of Biological Sciences</a:t>
              </a:r>
              <a:r>
                <a:rPr lang="en-US" sz="2800" i="1" spc="-1" baseline="30000" dirty="0">
                  <a:uFill>
                    <a:solidFill>
                      <a:srgbClr val="FFFFFF"/>
                    </a:solidFill>
                  </a:uFill>
                  <a:ea typeface="Georgia" charset="0"/>
                  <a:cs typeface="Georgia" charset="0"/>
                </a:rPr>
                <a:t>1</a:t>
              </a:r>
              <a:r>
                <a:rPr lang="en-US" sz="2800" i="1" spc="-1" dirty="0">
                  <a:uFill>
                    <a:solidFill>
                      <a:srgbClr val="FFFFFF"/>
                    </a:solidFill>
                  </a:uFill>
                  <a:ea typeface="Georgia" charset="0"/>
                  <a:cs typeface="Georgia" charset="0"/>
                </a:rPr>
                <a:t> and School of Physics</a:t>
              </a:r>
              <a:r>
                <a:rPr lang="en-US" sz="2800" i="1" spc="-1" baseline="30000" dirty="0">
                  <a:uFill>
                    <a:solidFill>
                      <a:srgbClr val="FFFFFF"/>
                    </a:solidFill>
                  </a:uFill>
                  <a:ea typeface="Georgia" charset="0"/>
                  <a:cs typeface="Georgia" charset="0"/>
                </a:rPr>
                <a:t>6</a:t>
              </a:r>
              <a:r>
                <a:rPr lang="en-US" sz="2800" i="1" spc="-1" dirty="0">
                  <a:uFill>
                    <a:solidFill>
                      <a:srgbClr val="FFFFFF"/>
                    </a:solidFill>
                  </a:uFill>
                  <a:ea typeface="Georgia" charset="0"/>
                  <a:cs typeface="Georgia" charset="0"/>
                </a:rPr>
                <a:t>, Georgia Institute of Technology </a:t>
              </a:r>
            </a:p>
            <a:p>
              <a:r>
                <a:rPr lang="en-US" sz="2800" i="1" dirty="0"/>
                <a:t>Department of Ecology and Evolutionary Biology, Princeton University</a:t>
              </a:r>
              <a:r>
                <a:rPr lang="en-US" sz="2800" baseline="30000" dirty="0"/>
                <a:t>2</a:t>
              </a:r>
              <a:endParaRPr lang="en-US" sz="2800" i="1" baseline="30000" dirty="0"/>
            </a:p>
            <a:p>
              <a:r>
                <a:rPr lang="en-US" sz="2800" i="1" dirty="0"/>
                <a:t>Department of Biology</a:t>
              </a:r>
              <a:r>
                <a:rPr lang="en-US" sz="2800" i="1" baseline="30000" dirty="0"/>
                <a:t>3</a:t>
              </a:r>
              <a:r>
                <a:rPr lang="en-US" sz="2800" i="1" dirty="0"/>
                <a:t>, Department of Mathematics and Statistics</a:t>
              </a:r>
              <a:r>
                <a:rPr lang="en-US" sz="2800" i="1" baseline="30000" dirty="0"/>
                <a:t>4</a:t>
              </a:r>
              <a:r>
                <a:rPr lang="en-US" sz="2800" i="1" dirty="0"/>
                <a:t>, and M. G. DeGroote Institute for Infectious Disease Research</a:t>
              </a:r>
              <a:r>
                <a:rPr lang="en-US" sz="2800" i="1" baseline="30000" dirty="0"/>
                <a:t>5</a:t>
              </a:r>
              <a:r>
                <a:rPr lang="en-US" sz="2800" i="1" dirty="0"/>
                <a:t>, McMaster University</a:t>
              </a:r>
              <a:endParaRPr lang="en-US" sz="2800" i="1" spc="-1" dirty="0">
                <a:uFill>
                  <a:solidFill>
                    <a:srgbClr val="FFFFFF"/>
                  </a:solidFill>
                </a:uFill>
                <a:ea typeface="Georgia" charset="0"/>
                <a:cs typeface="Georgia" charset="0"/>
              </a:endParaRPr>
            </a:p>
          </p:txBody>
        </p:sp>
        <p:sp>
          <p:nvSpPr>
            <p:cNvPr id="20" name="Graphic 18">
              <a:extLst>
                <a:ext uri="{FF2B5EF4-FFF2-40B4-BE49-F238E27FC236}">
                  <a16:creationId xmlns:a16="http://schemas.microsoft.com/office/drawing/2014/main" id="{BDF411EE-4753-4C32-9DAF-D5DA024A3893}"/>
                </a:ext>
              </a:extLst>
            </p:cNvPr>
            <p:cNvSpPr/>
            <p:nvPr/>
          </p:nvSpPr>
          <p:spPr>
            <a:xfrm>
              <a:off x="2038875" y="5499275"/>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grpSp>
      <p:sp>
        <p:nvSpPr>
          <p:cNvPr id="19" name="TextBox 18">
            <a:extLst>
              <a:ext uri="{FF2B5EF4-FFF2-40B4-BE49-F238E27FC236}">
                <a16:creationId xmlns:a16="http://schemas.microsoft.com/office/drawing/2014/main" id="{315520EB-0F65-403D-A973-B17B2A4C2E9D}"/>
              </a:ext>
            </a:extLst>
          </p:cNvPr>
          <p:cNvSpPr txBox="1"/>
          <p:nvPr/>
        </p:nvSpPr>
        <p:spPr>
          <a:xfrm>
            <a:off x="2669306" y="31521227"/>
            <a:ext cx="4137769" cy="954107"/>
          </a:xfrm>
          <a:prstGeom prst="rect">
            <a:avLst/>
          </a:prstGeom>
          <a:noFill/>
        </p:spPr>
        <p:txBody>
          <a:bodyPr wrap="square" rtlCol="0">
            <a:spAutoFit/>
          </a:bodyPr>
          <a:lstStyle/>
          <a:p>
            <a:r>
              <a:rPr lang="en-US" sz="2800" dirty="0">
                <a:latin typeface="Lato" panose="020B0604020202020204" charset="0"/>
                <a:cs typeface="Arial" panose="020B0604020202020204" pitchFamily="34" charset="0"/>
              </a:rPr>
              <a:t>*Take a picture to</a:t>
            </a:r>
            <a:br>
              <a:rPr lang="en-US" sz="2800" dirty="0">
                <a:latin typeface="Lato" panose="020B0604020202020204" charset="0"/>
                <a:cs typeface="Arial" panose="020B0604020202020204" pitchFamily="34" charset="0"/>
              </a:rPr>
            </a:br>
            <a:r>
              <a:rPr lang="en-US" sz="2800" dirty="0">
                <a:latin typeface="Lato" panose="020B0604020202020204" charset="0"/>
                <a:cs typeface="Arial" panose="020B0604020202020204" pitchFamily="34" charset="0"/>
              </a:rPr>
              <a:t>download the preprint</a:t>
            </a:r>
          </a:p>
        </p:txBody>
      </p:sp>
      <p:sp>
        <p:nvSpPr>
          <p:cNvPr id="387" name="TextBox 386">
            <a:extLst>
              <a:ext uri="{FF2B5EF4-FFF2-40B4-BE49-F238E27FC236}">
                <a16:creationId xmlns:a16="http://schemas.microsoft.com/office/drawing/2014/main" id="{FCAC4B58-8623-4DBE-951A-DDF821787031}"/>
              </a:ext>
            </a:extLst>
          </p:cNvPr>
          <p:cNvSpPr txBox="1"/>
          <p:nvPr/>
        </p:nvSpPr>
        <p:spPr>
          <a:xfrm>
            <a:off x="32366298" y="11344673"/>
            <a:ext cx="9524048" cy="1015663"/>
          </a:xfrm>
          <a:prstGeom prst="rect">
            <a:avLst/>
          </a:prstGeom>
          <a:noFill/>
        </p:spPr>
        <p:txBody>
          <a:bodyPr wrap="square" rtlCol="0">
            <a:spAutoFit/>
          </a:bodyPr>
          <a:lstStyle/>
          <a:p>
            <a:r>
              <a:rPr lang="en-US" sz="6000" b="1" dirty="0">
                <a:latin typeface="Lato" panose="020F0502020204030203" pitchFamily="34" charset="0"/>
                <a:cs typeface="Arial" panose="020B0604020202020204" pitchFamily="34" charset="0"/>
              </a:rPr>
              <a:t>Model Framework</a:t>
            </a:r>
            <a:endParaRPr lang="en-US" sz="5400" dirty="0">
              <a:latin typeface="Lato" panose="020F0502020204030203" pitchFamily="34" charset="0"/>
              <a:cs typeface="Arial" panose="020B0604020202020204" pitchFamily="34" charset="0"/>
            </a:endParaRPr>
          </a:p>
        </p:txBody>
      </p:sp>
      <p:sp>
        <p:nvSpPr>
          <p:cNvPr id="11" name="Rectangle 10">
            <a:extLst>
              <a:ext uri="{FF2B5EF4-FFF2-40B4-BE49-F238E27FC236}">
                <a16:creationId xmlns:a16="http://schemas.microsoft.com/office/drawing/2014/main" id="{9F63DCAD-20F0-B9D9-61C7-84A51D6901E9}"/>
              </a:ext>
            </a:extLst>
          </p:cNvPr>
          <p:cNvSpPr/>
          <p:nvPr/>
        </p:nvSpPr>
        <p:spPr>
          <a:xfrm>
            <a:off x="12836192" y="0"/>
            <a:ext cx="18351866" cy="13299153"/>
          </a:xfrm>
          <a:prstGeom prst="rect">
            <a:avLst/>
          </a:prstGeom>
          <a:solidFill>
            <a:srgbClr val="BCE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Nova" panose="020F0502020204030204" pitchFamily="34" charset="0"/>
            </a:endParaRPr>
          </a:p>
        </p:txBody>
      </p:sp>
      <p:sp>
        <p:nvSpPr>
          <p:cNvPr id="929" name="TextBox 928">
            <a:extLst>
              <a:ext uri="{FF2B5EF4-FFF2-40B4-BE49-F238E27FC236}">
                <a16:creationId xmlns:a16="http://schemas.microsoft.com/office/drawing/2014/main" id="{CB6404AD-08E2-91E7-1D32-250B066DCEE8}"/>
              </a:ext>
            </a:extLst>
          </p:cNvPr>
          <p:cNvSpPr txBox="1"/>
          <p:nvPr/>
        </p:nvSpPr>
        <p:spPr>
          <a:xfrm>
            <a:off x="34015049" y="29317158"/>
            <a:ext cx="9524048" cy="830997"/>
          </a:xfrm>
          <a:prstGeom prst="rect">
            <a:avLst/>
          </a:prstGeom>
          <a:noFill/>
        </p:spPr>
        <p:txBody>
          <a:bodyPr wrap="square" rtlCol="0">
            <a:spAutoFit/>
          </a:bodyPr>
          <a:lstStyle/>
          <a:p>
            <a:r>
              <a:rPr lang="en-US" sz="4800" b="1" dirty="0">
                <a:latin typeface="Lato" panose="020F0502020204030203" pitchFamily="34" charset="0"/>
                <a:cs typeface="Arial" panose="020B0604020202020204" pitchFamily="34" charset="0"/>
              </a:rPr>
              <a:t>Funding</a:t>
            </a:r>
            <a:endParaRPr lang="en-US" sz="4800" dirty="0">
              <a:latin typeface="Lato" panose="020F0502020204030203" pitchFamily="34" charset="0"/>
              <a:cs typeface="Arial" panose="020B0604020202020204" pitchFamily="34" charset="0"/>
            </a:endParaRPr>
          </a:p>
        </p:txBody>
      </p:sp>
      <p:sp>
        <p:nvSpPr>
          <p:cNvPr id="933" name="Title 4">
            <a:extLst>
              <a:ext uri="{FF2B5EF4-FFF2-40B4-BE49-F238E27FC236}">
                <a16:creationId xmlns:a16="http://schemas.microsoft.com/office/drawing/2014/main" id="{731B4426-DE18-7A50-480C-5231A4FB27FB}"/>
              </a:ext>
            </a:extLst>
          </p:cNvPr>
          <p:cNvSpPr txBox="1">
            <a:spLocks/>
          </p:cNvSpPr>
          <p:nvPr/>
        </p:nvSpPr>
        <p:spPr>
          <a:xfrm>
            <a:off x="13664858" y="1559873"/>
            <a:ext cx="16561483" cy="10179406"/>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nSpc>
                <a:spcPct val="150000"/>
              </a:lnSpc>
            </a:pPr>
            <a:r>
              <a:rPr lang="en-US" sz="7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Time-scale differences between </a:t>
            </a:r>
          </a:p>
          <a:p>
            <a:pPr>
              <a:lnSpc>
                <a:spcPct val="150000"/>
              </a:lnSpc>
            </a:pPr>
            <a:r>
              <a:rPr lang="en-US" sz="72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asymptomatic vs. symptomatic infections    </a:t>
            </a:r>
            <a:r>
              <a:rPr lang="en-US" sz="7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                lead to </a:t>
            </a:r>
            <a:r>
              <a:rPr lang="en-US" sz="7200" u="sng"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changes in the relevance of</a:t>
            </a:r>
          </a:p>
          <a:p>
            <a:pPr>
              <a:lnSpc>
                <a:spcPct val="150000"/>
              </a:lnSpc>
            </a:pPr>
            <a:r>
              <a:rPr lang="en-US" sz="7200" u="sng"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asymptomatic carriers</a:t>
            </a:r>
            <a:r>
              <a:rPr lang="en-US" sz="7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 </a:t>
            </a:r>
          </a:p>
          <a:p>
            <a:pPr>
              <a:lnSpc>
                <a:spcPct val="150000"/>
              </a:lnSpc>
            </a:pPr>
            <a:r>
              <a:rPr lang="en-US" sz="7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over the course of an epidemic.</a:t>
            </a:r>
          </a:p>
        </p:txBody>
      </p:sp>
      <p:pic>
        <p:nvPicPr>
          <p:cNvPr id="1026" name="Picture 2" descr="Image result for github logo"/>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206661" y="11093506"/>
            <a:ext cx="1217347" cy="12173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41D00336-6BC2-BDDD-8DC4-FBA264A46250}"/>
              </a:ext>
            </a:extLst>
          </p:cNvPr>
          <p:cNvPicPr>
            <a:picLocks noChangeAspect="1"/>
          </p:cNvPicPr>
          <p:nvPr/>
        </p:nvPicPr>
        <p:blipFill>
          <a:blip r:embed="rId4"/>
          <a:stretch>
            <a:fillRect/>
          </a:stretch>
        </p:blipFill>
        <p:spPr>
          <a:xfrm>
            <a:off x="6091296" y="9293552"/>
            <a:ext cx="3835400" cy="1206500"/>
          </a:xfrm>
          <a:prstGeom prst="rect">
            <a:avLst/>
          </a:prstGeom>
        </p:spPr>
      </p:pic>
      <p:pic>
        <p:nvPicPr>
          <p:cNvPr id="940" name="Picture 939">
            <a:extLst>
              <a:ext uri="{FF2B5EF4-FFF2-40B4-BE49-F238E27FC236}">
                <a16:creationId xmlns:a16="http://schemas.microsoft.com/office/drawing/2014/main" id="{81F23DA9-F42C-D4DE-5E49-2987D61F2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9854" y="8591159"/>
            <a:ext cx="4118117" cy="2338757"/>
          </a:xfrm>
          <a:prstGeom prst="rect">
            <a:avLst/>
          </a:prstGeom>
        </p:spPr>
      </p:pic>
      <p:pic>
        <p:nvPicPr>
          <p:cNvPr id="939" name="Picture 938" descr="Qr code&#10;&#10;Description automatically generated">
            <a:extLst>
              <a:ext uri="{FF2B5EF4-FFF2-40B4-BE49-F238E27FC236}">
                <a16:creationId xmlns:a16="http://schemas.microsoft.com/office/drawing/2014/main" id="{DCEE13E8-8A40-00F1-1ACE-8A33B452CF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4008" y="11098929"/>
            <a:ext cx="1206500" cy="1206500"/>
          </a:xfrm>
          <a:prstGeom prst="rect">
            <a:avLst/>
          </a:prstGeom>
        </p:spPr>
      </p:pic>
      <p:sp>
        <p:nvSpPr>
          <p:cNvPr id="941" name="TextBox 940">
            <a:extLst>
              <a:ext uri="{FF2B5EF4-FFF2-40B4-BE49-F238E27FC236}">
                <a16:creationId xmlns:a16="http://schemas.microsoft.com/office/drawing/2014/main" id="{6C2E0119-2755-6088-3E9F-D94205C4B6F5}"/>
              </a:ext>
            </a:extLst>
          </p:cNvPr>
          <p:cNvSpPr txBox="1"/>
          <p:nvPr/>
        </p:nvSpPr>
        <p:spPr>
          <a:xfrm>
            <a:off x="2327989" y="12306374"/>
            <a:ext cx="6451715" cy="584775"/>
          </a:xfrm>
          <a:prstGeom prst="rect">
            <a:avLst/>
          </a:prstGeom>
          <a:noFill/>
        </p:spPr>
        <p:txBody>
          <a:bodyPr wrap="square" rtlCol="0">
            <a:spAutoFit/>
          </a:bodyPr>
          <a:lstStyle/>
          <a:p>
            <a:r>
              <a:rPr lang="en-US" sz="1600" b="1" dirty="0"/>
              <a:t>Project Repository:</a:t>
            </a:r>
            <a:r>
              <a:rPr lang="en-US" sz="1600" dirty="0"/>
              <a:t> </a:t>
            </a:r>
          </a:p>
          <a:p>
            <a:r>
              <a:rPr lang="en-US" sz="1600" dirty="0"/>
              <a:t>https://</a:t>
            </a:r>
            <a:r>
              <a:rPr lang="en-US" sz="1600" dirty="0" err="1"/>
              <a:t>github.com</a:t>
            </a:r>
            <a:r>
              <a:rPr lang="en-US" sz="1600" dirty="0"/>
              <a:t>/Jeremy-D-Harris/</a:t>
            </a:r>
            <a:r>
              <a:rPr lang="en-US" sz="1600" dirty="0" err="1"/>
              <a:t>Asymptomatic_Transmission_COVID</a:t>
            </a:r>
            <a:endParaRPr lang="en-US" sz="1600" dirty="0"/>
          </a:p>
        </p:txBody>
      </p:sp>
      <p:pic>
        <p:nvPicPr>
          <p:cNvPr id="942" name="Picture 941">
            <a:extLst>
              <a:ext uri="{FF2B5EF4-FFF2-40B4-BE49-F238E27FC236}">
                <a16:creationId xmlns:a16="http://schemas.microsoft.com/office/drawing/2014/main" id="{7C0B1DAC-B25B-9CE0-3BB4-4AB5F12C5CFC}"/>
              </a:ext>
            </a:extLst>
          </p:cNvPr>
          <p:cNvPicPr>
            <a:picLocks noChangeAspect="1"/>
          </p:cNvPicPr>
          <p:nvPr/>
        </p:nvPicPr>
        <p:blipFill>
          <a:blip r:embed="rId7"/>
          <a:stretch>
            <a:fillRect/>
          </a:stretch>
        </p:blipFill>
        <p:spPr>
          <a:xfrm>
            <a:off x="6415949" y="30489072"/>
            <a:ext cx="1511423" cy="1953224"/>
          </a:xfrm>
          <a:prstGeom prst="rect">
            <a:avLst/>
          </a:prstGeom>
        </p:spPr>
      </p:pic>
      <p:pic>
        <p:nvPicPr>
          <p:cNvPr id="948" name="Picture 947">
            <a:extLst>
              <a:ext uri="{FF2B5EF4-FFF2-40B4-BE49-F238E27FC236}">
                <a16:creationId xmlns:a16="http://schemas.microsoft.com/office/drawing/2014/main" id="{1DFD6F21-3B06-1242-6FF7-2DEFA3189D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71440" y="14142681"/>
            <a:ext cx="8293867" cy="6730078"/>
          </a:xfrm>
          <a:prstGeom prst="rect">
            <a:avLst/>
          </a:prstGeom>
        </p:spPr>
      </p:pic>
      <p:pic>
        <p:nvPicPr>
          <p:cNvPr id="950" name="Picture 949">
            <a:extLst>
              <a:ext uri="{FF2B5EF4-FFF2-40B4-BE49-F238E27FC236}">
                <a16:creationId xmlns:a16="http://schemas.microsoft.com/office/drawing/2014/main" id="{778A86B3-93A3-B9AB-E3DF-2C03E88D41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497911" y="14225071"/>
            <a:ext cx="8192332" cy="6647688"/>
          </a:xfrm>
          <a:prstGeom prst="rect">
            <a:avLst/>
          </a:prstGeom>
        </p:spPr>
      </p:pic>
      <p:pic>
        <p:nvPicPr>
          <p:cNvPr id="952" name="Picture 951">
            <a:extLst>
              <a:ext uri="{FF2B5EF4-FFF2-40B4-BE49-F238E27FC236}">
                <a16:creationId xmlns:a16="http://schemas.microsoft.com/office/drawing/2014/main" id="{DFBB707C-ABD4-81CF-D0C6-7B616D5B3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970909" y="22120882"/>
            <a:ext cx="10040941" cy="10321414"/>
          </a:xfrm>
          <a:prstGeom prst="rect">
            <a:avLst/>
          </a:prstGeom>
        </p:spPr>
      </p:pic>
      <p:pic>
        <p:nvPicPr>
          <p:cNvPr id="957" name="Picture 956" descr="Logo&#10;&#10;Description automatically generated with low confidence">
            <a:extLst>
              <a:ext uri="{FF2B5EF4-FFF2-40B4-BE49-F238E27FC236}">
                <a16:creationId xmlns:a16="http://schemas.microsoft.com/office/drawing/2014/main" id="{2D374106-7479-3F67-83F8-954F33A8CA56}"/>
              </a:ext>
            </a:extLst>
          </p:cNvPr>
          <p:cNvPicPr>
            <a:picLocks noChangeAspect="1"/>
          </p:cNvPicPr>
          <p:nvPr/>
        </p:nvPicPr>
        <p:blipFill rotWithShape="1">
          <a:blip r:embed="rId11">
            <a:alphaModFix/>
          </a:blip>
          <a:srcRect l="8751" t="38096" r="8749" b="42775"/>
          <a:stretch/>
        </p:blipFill>
        <p:spPr>
          <a:xfrm>
            <a:off x="34295981" y="30260374"/>
            <a:ext cx="6826464" cy="830997"/>
          </a:xfrm>
          <a:prstGeom prst="rect">
            <a:avLst/>
          </a:prstGeom>
          <a:solidFill>
            <a:srgbClr val="0070C0"/>
          </a:solidFill>
        </p:spPr>
      </p:pic>
      <p:sp>
        <p:nvSpPr>
          <p:cNvPr id="959" name="Rectangle 958">
            <a:extLst>
              <a:ext uri="{FF2B5EF4-FFF2-40B4-BE49-F238E27FC236}">
                <a16:creationId xmlns:a16="http://schemas.microsoft.com/office/drawing/2014/main" id="{C6A0667E-DBA9-2330-647C-3FE09E635E03}"/>
              </a:ext>
            </a:extLst>
          </p:cNvPr>
          <p:cNvSpPr/>
          <p:nvPr/>
        </p:nvSpPr>
        <p:spPr>
          <a:xfrm>
            <a:off x="34015049" y="31602922"/>
            <a:ext cx="7636522" cy="400110"/>
          </a:xfrm>
          <a:prstGeom prst="rect">
            <a:avLst/>
          </a:prstGeom>
        </p:spPr>
        <p:txBody>
          <a:bodyPr wrap="square">
            <a:spAutoFit/>
          </a:bodyPr>
          <a:lstStyle/>
          <a:p>
            <a:r>
              <a:rPr lang="en-US" sz="2000" b="1" dirty="0"/>
              <a:t>Acknowledgments: </a:t>
            </a:r>
            <a:r>
              <a:rPr lang="en-US" sz="2000" dirty="0"/>
              <a:t>Simons Foundation, award number AWD-001014</a:t>
            </a:r>
          </a:p>
        </p:txBody>
      </p:sp>
      <p:pic>
        <p:nvPicPr>
          <p:cNvPr id="960" name="Picture 23" descr="Diagram&#10;&#10;Description automatically generated">
            <a:extLst>
              <a:ext uri="{FF2B5EF4-FFF2-40B4-BE49-F238E27FC236}">
                <a16:creationId xmlns:a16="http://schemas.microsoft.com/office/drawing/2014/main" id="{D1542777-25F3-5418-AEC0-0C6929C2009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66298" y="2151389"/>
            <a:ext cx="9220200" cy="757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4" name="Rectangle 963">
            <a:extLst>
              <a:ext uri="{FF2B5EF4-FFF2-40B4-BE49-F238E27FC236}">
                <a16:creationId xmlns:a16="http://schemas.microsoft.com/office/drawing/2014/main" id="{B9617504-9C20-7CA4-0A2A-6EDDA78B40F8}"/>
              </a:ext>
            </a:extLst>
          </p:cNvPr>
          <p:cNvSpPr/>
          <p:nvPr/>
        </p:nvSpPr>
        <p:spPr>
          <a:xfrm>
            <a:off x="25785450" y="21798677"/>
            <a:ext cx="16459200" cy="2509598"/>
          </a:xfrm>
          <a:prstGeom prst="rect">
            <a:avLst/>
          </a:prstGeom>
        </p:spPr>
        <p:txBody>
          <a:bodyPr wrap="square">
            <a:spAutoFit/>
          </a:bodyPr>
          <a:lstStyle/>
          <a:p>
            <a:pPr algn="just">
              <a:lnSpc>
                <a:spcPct val="110000"/>
              </a:lnSpc>
              <a:spcAft>
                <a:spcPts val="1800"/>
              </a:spcAft>
              <a:buClr>
                <a:srgbClr val="F3B710"/>
              </a:buClr>
              <a:buSzPct val="130000"/>
            </a:pPr>
            <a:r>
              <a:rPr lang="en-US" altLang="zh-TW" sz="2400" b="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Figure 1. Effects of differences in asymptomatic and symptomatic generation-interval distributions on the population-level dynamics of asymptomatic infections. </a:t>
            </a:r>
            <a:r>
              <a:rPr lang="en-US" altLang="zh-TW" sz="2400"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Setting the infectious period of symptomatic individuals to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s</a:t>
            </a:r>
            <a:r>
              <a:rPr lang="en-US" altLang="zh-TW" sz="2400"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 = 5 days, we increase the infectious period of asymptomatic carriers from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a</a:t>
            </a:r>
            <a:r>
              <a:rPr lang="en-US" altLang="zh-TW" sz="2400"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 = 5 days (dark blue),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a</a:t>
            </a:r>
            <a:r>
              <a:rPr lang="en-US" altLang="zh-TW" sz="2400"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 = 6 days (purple),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a</a:t>
            </a:r>
            <a:r>
              <a:rPr lang="en-US" altLang="zh-TW" sz="2400"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 = 8 days (light blue).</a:t>
            </a:r>
            <a:r>
              <a:rPr lang="en-US" altLang="zh-TW" sz="2400" b="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 </a:t>
            </a:r>
            <a:r>
              <a:rPr lang="en-US" altLang="zh-TW" sz="2400" b="1" spc="-1" dirty="0">
                <a:uFill>
                  <a:solidFill>
                    <a:srgbClr val="FFFFFF"/>
                  </a:solidFill>
                </a:uFill>
                <a:latin typeface="Times New Roman" panose="02020603050405020304" pitchFamily="18" charset="0"/>
                <a:ea typeface="Georgia" charset="0"/>
                <a:cs typeface="Times New Roman" panose="02020603050405020304" pitchFamily="18" charset="0"/>
              </a:rPr>
              <a:t>(A-D) </a:t>
            </a:r>
            <a:r>
              <a:rPr lang="en-US" altLang="zh-TW" sz="2400" spc="-1" dirty="0">
                <a:uFill>
                  <a:solidFill>
                    <a:srgbClr val="FFFFFF"/>
                  </a:solidFill>
                </a:uFill>
                <a:latin typeface="Times New Roman" panose="02020603050405020304" pitchFamily="18" charset="0"/>
                <a:ea typeface="Georgia" charset="0"/>
                <a:cs typeface="Times New Roman" panose="02020603050405020304" pitchFamily="18" charset="0"/>
              </a:rPr>
              <a:t>Without intervention the susceptible population is depleted. When the asymptomatic infectious period </a:t>
            </a:r>
            <a:r>
              <a:rPr lang="en-US" altLang="zh-TW" sz="2400" u="sng" spc="-1" dirty="0">
                <a:uFill>
                  <a:solidFill>
                    <a:srgbClr val="FFFFFF"/>
                  </a:solidFill>
                </a:uFill>
                <a:latin typeface="Times New Roman" panose="02020603050405020304" pitchFamily="18" charset="0"/>
                <a:ea typeface="Georgia" charset="0"/>
                <a:cs typeface="Times New Roman" panose="02020603050405020304" pitchFamily="18" charset="0"/>
              </a:rPr>
              <a:t>is longer, t</a:t>
            </a:r>
            <a:r>
              <a:rPr lang="en-US" altLang="zh-TW" sz="2400" spc="-1" dirty="0">
                <a:uFill>
                  <a:solidFill>
                    <a:srgbClr val="FFFFFF"/>
                  </a:solidFill>
                </a:uFill>
                <a:latin typeface="Times New Roman" panose="02020603050405020304" pitchFamily="18" charset="0"/>
                <a:ea typeface="Georgia" charset="0"/>
                <a:cs typeface="Times New Roman" panose="02020603050405020304" pitchFamily="18" charset="0"/>
              </a:rPr>
              <a:t>he proportion of asymptomatic transmission increases as new infections decrease. </a:t>
            </a:r>
            <a:r>
              <a:rPr lang="en-US" altLang="zh-TW" sz="2400" b="1" spc="-1" dirty="0">
                <a:uFill>
                  <a:solidFill>
                    <a:srgbClr val="FFFFFF"/>
                  </a:solidFill>
                </a:uFill>
                <a:latin typeface="Times New Roman" panose="02020603050405020304" pitchFamily="18" charset="0"/>
                <a:ea typeface="Georgia" charset="0"/>
                <a:cs typeface="Times New Roman" panose="02020603050405020304" pitchFamily="18" charset="0"/>
              </a:rPr>
              <a:t>(E-H) </a:t>
            </a:r>
            <a:r>
              <a:rPr lang="en-US" altLang="zh-TW" sz="2400" spc="-1" dirty="0">
                <a:uFill>
                  <a:solidFill>
                    <a:srgbClr val="FFFFFF"/>
                  </a:solidFill>
                </a:uFill>
                <a:latin typeface="Times New Roman" panose="02020603050405020304" pitchFamily="18" charset="0"/>
                <a:ea typeface="Georgia" charset="0"/>
                <a:cs typeface="Times New Roman" panose="02020603050405020304" pitchFamily="18" charset="0"/>
              </a:rPr>
              <a:t>Changes in the proportion of asymptomatic transmission are comparable with intervention when the reproduction number is reduced to similar levels as with susceptible depletion.</a:t>
            </a:r>
            <a:endParaRPr lang="fr-FR" sz="2400" spc="-1" dirty="0">
              <a:uFill>
                <a:solidFill>
                  <a:srgbClr val="FFFFFF"/>
                </a:solidFill>
              </a:uFill>
              <a:latin typeface="Times New Roman" panose="02020603050405020304" pitchFamily="18" charset="0"/>
              <a:ea typeface="Helvetica" charset="0"/>
              <a:cs typeface="Times New Roman" panose="02020603050405020304" pitchFamily="18" charset="0"/>
            </a:endParaRPr>
          </a:p>
        </p:txBody>
      </p:sp>
      <p:sp>
        <p:nvSpPr>
          <p:cNvPr id="965" name="Rectangle 964">
            <a:extLst>
              <a:ext uri="{FF2B5EF4-FFF2-40B4-BE49-F238E27FC236}">
                <a16:creationId xmlns:a16="http://schemas.microsoft.com/office/drawing/2014/main" id="{4836984C-8D20-89DC-FBD8-80C6F036923B}"/>
              </a:ext>
            </a:extLst>
          </p:cNvPr>
          <p:cNvSpPr/>
          <p:nvPr/>
        </p:nvSpPr>
        <p:spPr>
          <a:xfrm>
            <a:off x="25785449" y="24424214"/>
            <a:ext cx="16459200" cy="2677656"/>
          </a:xfrm>
          <a:prstGeom prst="rect">
            <a:avLst/>
          </a:prstGeom>
        </p:spPr>
        <p:txBody>
          <a:bodyPr wrap="square">
            <a:spAutoFit/>
          </a:bodyPr>
          <a:lstStyle/>
          <a:p>
            <a:pPr algn="just">
              <a:spcAft>
                <a:spcPts val="1800"/>
              </a:spcAft>
            </a:pPr>
            <a:r>
              <a:rPr lang="en-GB" sz="2400" b="1" spc="-1" dirty="0">
                <a:solidFill>
                  <a:srgbClr val="000000"/>
                </a:solidFill>
                <a:uFill>
                  <a:solidFill>
                    <a:srgbClr val="FFFFFF"/>
                  </a:solidFill>
                </a:uFill>
                <a:latin typeface="Times New Roman" panose="02020603050405020304" pitchFamily="18" charset="0"/>
                <a:ea typeface="Helvetica" charset="0"/>
                <a:cs typeface="Times New Roman" panose="02020603050405020304" pitchFamily="18" charset="0"/>
              </a:rPr>
              <a:t>Figure 2. </a:t>
            </a:r>
            <a:r>
              <a:rPr lang="en-US" sz="2400" b="1" dirty="0">
                <a:latin typeface="Times New Roman" panose="02020603050405020304" pitchFamily="18" charset="0"/>
                <a:cs typeface="Times New Roman" panose="02020603050405020304" pitchFamily="18" charset="0"/>
              </a:rPr>
              <a:t>Effects of transmission correlations and generation-interval differences on the population-level dynamics of asymptomatic infections</a:t>
            </a:r>
            <a:r>
              <a:rPr lang="en-US" sz="2400" b="1" spc="-1" dirty="0">
                <a:solidFill>
                  <a:srgbClr val="000000"/>
                </a:solidFill>
                <a:uFill>
                  <a:solidFill>
                    <a:srgbClr val="FFFFFF"/>
                  </a:solidFill>
                </a:uFill>
                <a:latin typeface="Times New Roman" panose="02020603050405020304" pitchFamily="18" charset="0"/>
                <a:ea typeface="Helvetica" charset="0"/>
                <a:cs typeface="Times New Roman" panose="02020603050405020304" pitchFamily="18" charset="0"/>
              </a:rPr>
              <a:t>.</a:t>
            </a:r>
            <a:r>
              <a:rPr lang="fr-FR" sz="2400" b="1" spc="-1" dirty="0">
                <a:uFill>
                  <a:solidFill>
                    <a:srgbClr val="FFFFFF"/>
                  </a:solidFill>
                </a:uFill>
                <a:latin typeface="Times New Roman" panose="02020603050405020304" pitchFamily="18" charset="0"/>
                <a:ea typeface="Helvetica" charset="0"/>
                <a:cs typeface="Times New Roman" panose="02020603050405020304" pitchFamily="18" charset="0"/>
              </a:rPr>
              <a:t> </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Setting the symptomatic infectious period to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s</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 5 days, the dashed lines correspond to increasing assortative transmission such that the exponential growth rate and initial proportion of asymptomatic incidence match across simulations. The asymptomatic infectious period is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a</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 5 days (dark blue) and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a</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 8 days (light blue). For comparison, solid light blue curve is when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a</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 8 </a:t>
            </a:r>
            <a:r>
              <a:rPr lang="fr-FR" sz="2400" spc="-1" dirty="0" err="1">
                <a:uFill>
                  <a:solidFill>
                    <a:srgbClr val="FFFFFF"/>
                  </a:solidFill>
                </a:uFill>
                <a:latin typeface="Times New Roman" panose="02020603050405020304" pitchFamily="18" charset="0"/>
                <a:ea typeface="Helvetica" charset="0"/>
                <a:cs typeface="Times New Roman" panose="02020603050405020304" pitchFamily="18" charset="0"/>
              </a:rPr>
              <a:t>without</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a:t>
            </a:r>
            <a:r>
              <a:rPr lang="fr-FR" sz="2400" spc="-1" dirty="0" err="1">
                <a:uFill>
                  <a:solidFill>
                    <a:srgbClr val="FFFFFF"/>
                  </a:solidFill>
                </a:uFill>
                <a:latin typeface="Times New Roman" panose="02020603050405020304" pitchFamily="18" charset="0"/>
                <a:ea typeface="Helvetica" charset="0"/>
                <a:cs typeface="Times New Roman" panose="02020603050405020304" pitchFamily="18" charset="0"/>
              </a:rPr>
              <a:t>correlations</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(same as in Figure 1).</a:t>
            </a:r>
            <a:r>
              <a:rPr lang="fr-FR" sz="2400" b="1" spc="-1" dirty="0">
                <a:uFill>
                  <a:solidFill>
                    <a:srgbClr val="FFFFFF"/>
                  </a:solidFill>
                </a:uFill>
                <a:latin typeface="Times New Roman" panose="02020603050405020304" pitchFamily="18" charset="0"/>
                <a:ea typeface="Helvetica" charset="0"/>
                <a:cs typeface="Times New Roman" panose="02020603050405020304" pitchFamily="18" charset="0"/>
              </a:rPr>
              <a:t> (A-D) </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With susceptible depletion. </a:t>
            </a:r>
            <a:r>
              <a:rPr lang="fr-FR" sz="2400" b="1" spc="-1" dirty="0">
                <a:uFill>
                  <a:solidFill>
                    <a:srgbClr val="FFFFFF"/>
                  </a:solidFill>
                </a:uFill>
                <a:latin typeface="Times New Roman" panose="02020603050405020304" pitchFamily="18" charset="0"/>
                <a:ea typeface="Helvetica" charset="0"/>
                <a:cs typeface="Times New Roman" panose="02020603050405020304" pitchFamily="18" charset="0"/>
              </a:rPr>
              <a:t>(E-H)</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a:t>
            </a:r>
            <a:r>
              <a:rPr lang="fr-FR" sz="2400" spc="-1" dirty="0" err="1">
                <a:uFill>
                  <a:solidFill>
                    <a:srgbClr val="FFFFFF"/>
                  </a:solidFill>
                </a:uFill>
                <a:latin typeface="Times New Roman" panose="02020603050405020304" pitchFamily="18" charset="0"/>
                <a:ea typeface="Helvetica" charset="0"/>
                <a:cs typeface="Times New Roman" panose="02020603050405020304" pitchFamily="18" charset="0"/>
              </a:rPr>
              <a:t>With</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a:t>
            </a:r>
            <a:r>
              <a:rPr lang="en-US" altLang="zh-TW" sz="2400" spc="-1" dirty="0">
                <a:uFill>
                  <a:solidFill>
                    <a:srgbClr val="FFFFFF"/>
                  </a:solidFill>
                </a:uFill>
                <a:latin typeface="Times New Roman" panose="02020603050405020304" pitchFamily="18" charset="0"/>
                <a:ea typeface="Georgia" charset="0"/>
                <a:cs typeface="Times New Roman" panose="02020603050405020304" pitchFamily="18" charset="0"/>
              </a:rPr>
              <a:t>intervention, </a:t>
            </a:r>
            <a:r>
              <a:rPr lang="fr-FR" altLang="zh-TW" sz="2400" spc="-1" dirty="0">
                <a:uFill>
                  <a:solidFill>
                    <a:srgbClr val="FFFFFF"/>
                  </a:solidFill>
                </a:uFill>
                <a:latin typeface="Times New Roman" panose="02020603050405020304" pitchFamily="18" charset="0"/>
                <a:ea typeface="Georgia" charset="0"/>
                <a:cs typeface="Times New Roman" panose="02020603050405020304" pitchFamily="18" charset="0"/>
              </a:rPr>
              <a:t>c</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hanges in the relevance of </a:t>
            </a:r>
            <a:r>
              <a:rPr lang="fr-FR" sz="2400" spc="-1" dirty="0" err="1">
                <a:uFill>
                  <a:solidFill>
                    <a:srgbClr val="FFFFFF"/>
                  </a:solidFill>
                </a:uFill>
                <a:latin typeface="Times New Roman" panose="02020603050405020304" pitchFamily="18" charset="0"/>
                <a:ea typeface="Helvetica" charset="0"/>
                <a:cs typeface="Times New Roman" panose="02020603050405020304" pitchFamily="18" charset="0"/>
              </a:rPr>
              <a:t>asymptomatic</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a:t>
            </a:r>
            <a:r>
              <a:rPr lang="fr-FR" sz="2400" spc="-1" dirty="0" err="1">
                <a:uFill>
                  <a:solidFill>
                    <a:srgbClr val="FFFFFF"/>
                  </a:solidFill>
                </a:uFill>
                <a:latin typeface="Times New Roman" panose="02020603050405020304" pitchFamily="18" charset="0"/>
                <a:ea typeface="Helvetica" charset="0"/>
                <a:cs typeface="Times New Roman" panose="02020603050405020304" pitchFamily="18" charset="0"/>
              </a:rPr>
              <a:t>individuals</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over time are comparable </a:t>
            </a:r>
            <a:r>
              <a:rPr lang="en-US" altLang="zh-TW" sz="2400" spc="-1" dirty="0">
                <a:uFill>
                  <a:solidFill>
                    <a:srgbClr val="FFFFFF"/>
                  </a:solidFill>
                </a:uFill>
                <a:latin typeface="Times New Roman" panose="02020603050405020304" pitchFamily="18" charset="0"/>
                <a:ea typeface="Georgia" charset="0"/>
                <a:cs typeface="Times New Roman" panose="02020603050405020304" pitchFamily="18" charset="0"/>
              </a:rPr>
              <a:t>when the reproduction number is reduced to the same level as in the susceptible depletion scenario.</a:t>
            </a:r>
            <a:endParaRPr lang="en-US" sz="2400" dirty="0">
              <a:latin typeface="Times New Roman" panose="02020603050405020304" pitchFamily="18" charset="0"/>
              <a:cs typeface="Times New Roman" panose="02020603050405020304" pitchFamily="18" charset="0"/>
            </a:endParaRPr>
          </a:p>
        </p:txBody>
      </p:sp>
      <p:sp>
        <p:nvSpPr>
          <p:cNvPr id="966" name="TextBox 965">
            <a:extLst>
              <a:ext uri="{FF2B5EF4-FFF2-40B4-BE49-F238E27FC236}">
                <a16:creationId xmlns:a16="http://schemas.microsoft.com/office/drawing/2014/main" id="{690510DC-FCE5-2218-FA2C-1E1AD751AF1B}"/>
              </a:ext>
            </a:extLst>
          </p:cNvPr>
          <p:cNvSpPr txBox="1"/>
          <p:nvPr/>
        </p:nvSpPr>
        <p:spPr>
          <a:xfrm>
            <a:off x="25785449" y="27118542"/>
            <a:ext cx="16459200" cy="1938992"/>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Figure 3.</a:t>
            </a:r>
            <a:r>
              <a:rPr lang="en-US" sz="2400" b="1" i="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Effects of age-dependent mixing and generation-interval differences on the population-level dynamics of asymptomatic infections. </a:t>
            </a:r>
            <a:r>
              <a:rPr lang="en-US" sz="2400" dirty="0">
                <a:latin typeface="Times New Roman" panose="02020603050405020304" pitchFamily="18" charset="0"/>
                <a:cs typeface="Times New Roman" panose="02020603050405020304" pitchFamily="18" charset="0"/>
              </a:rPr>
              <a:t>We fix the symptomatic infectious period to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s</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 5 </a:t>
            </a:r>
            <a:r>
              <a:rPr lang="en-US" sz="2400" dirty="0">
                <a:latin typeface="Times New Roman" panose="02020603050405020304" pitchFamily="18" charset="0"/>
                <a:cs typeface="Times New Roman" panose="02020603050405020304" pitchFamily="18" charset="0"/>
              </a:rPr>
              <a:t>days and compare when the asymptomatic infectious period is equal to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a</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s</a:t>
            </a:r>
            <a:r>
              <a:rPr lang="en-US" sz="2400" dirty="0">
                <a:latin typeface="Times New Roman" panose="02020603050405020304" pitchFamily="18" charset="0"/>
                <a:cs typeface="Times New Roman" panose="02020603050405020304" pitchFamily="18" charset="0"/>
              </a:rPr>
              <a:t> = 5 days) or longer than the symptomatic infectious period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 8 days). We show susceptible depletion </a:t>
            </a:r>
            <a:r>
              <a:rPr lang="en-US" sz="2400" b="1" dirty="0">
                <a:latin typeface="Times New Roman" panose="02020603050405020304" pitchFamily="18" charset="0"/>
                <a:cs typeface="Times New Roman" panose="02020603050405020304" pitchFamily="18" charset="0"/>
              </a:rPr>
              <a:t>(A-E)</a:t>
            </a:r>
            <a:r>
              <a:rPr lang="en-US" sz="2400" dirty="0">
                <a:latin typeface="Times New Roman" panose="02020603050405020304" pitchFamily="18" charset="0"/>
                <a:cs typeface="Times New Roman" panose="02020603050405020304" pitchFamily="18" charset="0"/>
              </a:rPr>
              <a:t> and intervention scenarios </a:t>
            </a:r>
            <a:r>
              <a:rPr lang="en-US" sz="2400" b="1" dirty="0">
                <a:latin typeface="Times New Roman" panose="02020603050405020304" pitchFamily="18" charset="0"/>
                <a:cs typeface="Times New Roman" panose="02020603050405020304" pitchFamily="18" charset="0"/>
              </a:rPr>
              <a:t>(F-J)</a:t>
            </a:r>
            <a:r>
              <a:rPr lang="en-US" sz="2400" dirty="0">
                <a:latin typeface="Times New Roman" panose="02020603050405020304" pitchFamily="18" charset="0"/>
                <a:cs typeface="Times New Roman" panose="02020603050405020304" pitchFamily="18" charset="0"/>
              </a:rPr>
              <a:t>. As the average age of an incident infection changes over time </a:t>
            </a:r>
            <a:r>
              <a:rPr lang="en-US" sz="2400" b="1" dirty="0">
                <a:latin typeface="Times New Roman" panose="02020603050405020304" pitchFamily="18" charset="0"/>
                <a:cs typeface="Times New Roman" panose="02020603050405020304" pitchFamily="18" charset="0"/>
              </a:rPr>
              <a:t>(C,H)</a:t>
            </a:r>
            <a:r>
              <a:rPr lang="en-US" sz="2400" dirty="0">
                <a:latin typeface="Times New Roman" panose="02020603050405020304" pitchFamily="18" charset="0"/>
                <a:cs typeface="Times New Roman" panose="02020603050405020304" pitchFamily="18" charset="0"/>
              </a:rPr>
              <a:t>, so do the realized proportions of asymptomatic incidence </a:t>
            </a:r>
            <a:r>
              <a:rPr lang="en-US" sz="2400" b="1" dirty="0">
                <a:latin typeface="Times New Roman" panose="02020603050405020304" pitchFamily="18" charset="0"/>
                <a:cs typeface="Times New Roman" panose="02020603050405020304" pitchFamily="18" charset="0"/>
              </a:rPr>
              <a:t>(C,H)</a:t>
            </a:r>
            <a:r>
              <a:rPr lang="en-US" sz="2400" dirty="0">
                <a:latin typeface="Times New Roman" panose="02020603050405020304" pitchFamily="18" charset="0"/>
                <a:cs typeface="Times New Roman" panose="02020603050405020304" pitchFamily="18" charset="0"/>
              </a:rPr>
              <a:t> and transmission </a:t>
            </a:r>
            <a:r>
              <a:rPr lang="en-US" sz="2400" b="1" dirty="0">
                <a:latin typeface="Times New Roman" panose="02020603050405020304" pitchFamily="18" charset="0"/>
                <a:cs typeface="Times New Roman" panose="02020603050405020304" pitchFamily="18" charset="0"/>
              </a:rPr>
              <a:t>(D,I)</a:t>
            </a:r>
            <a:r>
              <a:rPr lang="en-US" sz="2400" dirty="0">
                <a:latin typeface="Times New Roman" panose="02020603050405020304" pitchFamily="18" charset="0"/>
                <a:cs typeface="Times New Roman" panose="02020603050405020304" pitchFamily="18" charset="0"/>
              </a:rPr>
              <a:t>.</a:t>
            </a:r>
          </a:p>
        </p:txBody>
      </p:sp>
      <p:sp>
        <p:nvSpPr>
          <p:cNvPr id="971" name="TextBox 970">
            <a:extLst>
              <a:ext uri="{FF2B5EF4-FFF2-40B4-BE49-F238E27FC236}">
                <a16:creationId xmlns:a16="http://schemas.microsoft.com/office/drawing/2014/main" id="{EC324F88-D1E0-6529-9E03-04B2AF8FFA51}"/>
              </a:ext>
            </a:extLst>
          </p:cNvPr>
          <p:cNvSpPr txBox="1"/>
          <p:nvPr/>
        </p:nvSpPr>
        <p:spPr>
          <a:xfrm>
            <a:off x="36167915" y="19661166"/>
            <a:ext cx="3599703" cy="461665"/>
          </a:xfrm>
          <a:prstGeom prst="rect">
            <a:avLst/>
          </a:prstGeom>
          <a:solidFill>
            <a:schemeClr val="bg1"/>
          </a:solidFill>
        </p:spPr>
        <p:txBody>
          <a:bodyPr wrap="none" rtlCol="0">
            <a:spAutoFit/>
          </a:bodyPr>
          <a:lstStyle/>
          <a:p>
            <a:r>
              <a:rPr lang="en-US" sz="2400" dirty="0">
                <a:latin typeface="Times New Roman" panose="02020603050405020304" pitchFamily="18" charset="0"/>
                <a:cs typeface="Times New Roman" panose="02020603050405020304" pitchFamily="18" charset="0"/>
              </a:rPr>
              <a:t>: Asymptomatic Individuals</a:t>
            </a:r>
          </a:p>
        </p:txBody>
      </p:sp>
      <p:sp>
        <p:nvSpPr>
          <p:cNvPr id="972" name="TextBox 971">
            <a:extLst>
              <a:ext uri="{FF2B5EF4-FFF2-40B4-BE49-F238E27FC236}">
                <a16:creationId xmlns:a16="http://schemas.microsoft.com/office/drawing/2014/main" id="{C0AA1035-651D-60E3-9B6A-BF9490BCDBA9}"/>
              </a:ext>
            </a:extLst>
          </p:cNvPr>
          <p:cNvSpPr txBox="1"/>
          <p:nvPr/>
        </p:nvSpPr>
        <p:spPr>
          <a:xfrm>
            <a:off x="36167915" y="20075456"/>
            <a:ext cx="3445174" cy="461665"/>
          </a:xfrm>
          <a:prstGeom prst="rect">
            <a:avLst/>
          </a:prstGeom>
          <a:solidFill>
            <a:schemeClr val="bg1"/>
          </a:solidFill>
        </p:spPr>
        <p:txBody>
          <a:bodyPr wrap="none" rtlCol="0">
            <a:spAutoFit/>
          </a:bodyPr>
          <a:lstStyle/>
          <a:p>
            <a:r>
              <a:rPr lang="en-US" sz="2400" dirty="0">
                <a:latin typeface="Times New Roman" panose="02020603050405020304" pitchFamily="18" charset="0"/>
                <a:cs typeface="Times New Roman" panose="02020603050405020304" pitchFamily="18" charset="0"/>
              </a:rPr>
              <a:t>: Symptomatic Individuals</a:t>
            </a:r>
          </a:p>
        </p:txBody>
      </p:sp>
      <p:pic>
        <p:nvPicPr>
          <p:cNvPr id="978" name="Picture 977">
            <a:extLst>
              <a:ext uri="{FF2B5EF4-FFF2-40B4-BE49-F238E27FC236}">
                <a16:creationId xmlns:a16="http://schemas.microsoft.com/office/drawing/2014/main" id="{45E59DDF-0799-408F-67A1-F1182781E489}"/>
              </a:ext>
            </a:extLst>
          </p:cNvPr>
          <p:cNvPicPr>
            <a:picLocks noChangeAspect="1"/>
          </p:cNvPicPr>
          <p:nvPr/>
        </p:nvPicPr>
        <p:blipFill>
          <a:blip r:embed="rId13"/>
          <a:stretch>
            <a:fillRect/>
          </a:stretch>
        </p:blipFill>
        <p:spPr>
          <a:xfrm>
            <a:off x="33669182" y="17946173"/>
            <a:ext cx="225334" cy="274320"/>
          </a:xfrm>
          <a:prstGeom prst="rect">
            <a:avLst/>
          </a:prstGeom>
        </p:spPr>
      </p:pic>
      <p:pic>
        <p:nvPicPr>
          <p:cNvPr id="979" name="Picture 978">
            <a:extLst>
              <a:ext uri="{FF2B5EF4-FFF2-40B4-BE49-F238E27FC236}">
                <a16:creationId xmlns:a16="http://schemas.microsoft.com/office/drawing/2014/main" id="{C249D1F4-37FC-E9F3-9BA6-89CF3E6D5A05}"/>
              </a:ext>
            </a:extLst>
          </p:cNvPr>
          <p:cNvPicPr>
            <a:picLocks noChangeAspect="1"/>
          </p:cNvPicPr>
          <p:nvPr/>
        </p:nvPicPr>
        <p:blipFill>
          <a:blip r:embed="rId14"/>
          <a:stretch>
            <a:fillRect/>
          </a:stretch>
        </p:blipFill>
        <p:spPr>
          <a:xfrm>
            <a:off x="33664503" y="18789085"/>
            <a:ext cx="186538" cy="274320"/>
          </a:xfrm>
          <a:prstGeom prst="rect">
            <a:avLst/>
          </a:prstGeom>
        </p:spPr>
      </p:pic>
      <p:pic>
        <p:nvPicPr>
          <p:cNvPr id="980" name="Picture 979">
            <a:extLst>
              <a:ext uri="{FF2B5EF4-FFF2-40B4-BE49-F238E27FC236}">
                <a16:creationId xmlns:a16="http://schemas.microsoft.com/office/drawing/2014/main" id="{C2B7099C-34A3-9997-CFEC-CBAA0169718D}"/>
              </a:ext>
            </a:extLst>
          </p:cNvPr>
          <p:cNvPicPr>
            <a:picLocks noChangeAspect="1"/>
          </p:cNvPicPr>
          <p:nvPr/>
        </p:nvPicPr>
        <p:blipFill>
          <a:blip r:embed="rId15"/>
          <a:stretch>
            <a:fillRect/>
          </a:stretch>
        </p:blipFill>
        <p:spPr>
          <a:xfrm>
            <a:off x="33618382" y="18391792"/>
            <a:ext cx="296266" cy="274320"/>
          </a:xfrm>
          <a:prstGeom prst="rect">
            <a:avLst/>
          </a:prstGeom>
        </p:spPr>
      </p:pic>
      <p:pic>
        <p:nvPicPr>
          <p:cNvPr id="981" name="Picture 980">
            <a:extLst>
              <a:ext uri="{FF2B5EF4-FFF2-40B4-BE49-F238E27FC236}">
                <a16:creationId xmlns:a16="http://schemas.microsoft.com/office/drawing/2014/main" id="{9FD8D0C7-A893-FF54-A083-2468E0434512}"/>
              </a:ext>
            </a:extLst>
          </p:cNvPr>
          <p:cNvPicPr>
            <a:picLocks noChangeAspect="1"/>
          </p:cNvPicPr>
          <p:nvPr/>
        </p:nvPicPr>
        <p:blipFill>
          <a:blip r:embed="rId16"/>
          <a:stretch>
            <a:fillRect/>
          </a:stretch>
        </p:blipFill>
        <p:spPr>
          <a:xfrm>
            <a:off x="33618382" y="19215020"/>
            <a:ext cx="274320" cy="274320"/>
          </a:xfrm>
          <a:prstGeom prst="rect">
            <a:avLst/>
          </a:prstGeom>
        </p:spPr>
      </p:pic>
      <p:pic>
        <p:nvPicPr>
          <p:cNvPr id="982" name="Picture 981">
            <a:extLst>
              <a:ext uri="{FF2B5EF4-FFF2-40B4-BE49-F238E27FC236}">
                <a16:creationId xmlns:a16="http://schemas.microsoft.com/office/drawing/2014/main" id="{418C9445-11D8-76E8-8C05-9AAF108B9F02}"/>
              </a:ext>
            </a:extLst>
          </p:cNvPr>
          <p:cNvPicPr>
            <a:picLocks noChangeAspect="1"/>
          </p:cNvPicPr>
          <p:nvPr/>
        </p:nvPicPr>
        <p:blipFill rotWithShape="1">
          <a:blip r:embed="rId17"/>
          <a:srcRect r="33333" b="11417"/>
          <a:stretch/>
        </p:blipFill>
        <p:spPr>
          <a:xfrm>
            <a:off x="38083530" y="18000737"/>
            <a:ext cx="284650" cy="320040"/>
          </a:xfrm>
          <a:prstGeom prst="rect">
            <a:avLst/>
          </a:prstGeom>
        </p:spPr>
      </p:pic>
      <p:pic>
        <p:nvPicPr>
          <p:cNvPr id="983" name="Picture 982">
            <a:extLst>
              <a:ext uri="{FF2B5EF4-FFF2-40B4-BE49-F238E27FC236}">
                <a16:creationId xmlns:a16="http://schemas.microsoft.com/office/drawing/2014/main" id="{E23CBC55-71C1-5F07-9CEE-E727C11BCD22}"/>
              </a:ext>
            </a:extLst>
          </p:cNvPr>
          <p:cNvPicPr>
            <a:picLocks noChangeAspect="1"/>
          </p:cNvPicPr>
          <p:nvPr/>
        </p:nvPicPr>
        <p:blipFill>
          <a:blip r:embed="rId18"/>
          <a:stretch>
            <a:fillRect/>
          </a:stretch>
        </p:blipFill>
        <p:spPr>
          <a:xfrm>
            <a:off x="38083530" y="18546011"/>
            <a:ext cx="205740" cy="182880"/>
          </a:xfrm>
          <a:prstGeom prst="rect">
            <a:avLst/>
          </a:prstGeom>
        </p:spPr>
      </p:pic>
      <p:pic>
        <p:nvPicPr>
          <p:cNvPr id="984" name="Picture 983">
            <a:extLst>
              <a:ext uri="{FF2B5EF4-FFF2-40B4-BE49-F238E27FC236}">
                <a16:creationId xmlns:a16="http://schemas.microsoft.com/office/drawing/2014/main" id="{16DE7EC8-8BDA-21A4-3A2A-A6720149862A}"/>
              </a:ext>
            </a:extLst>
          </p:cNvPr>
          <p:cNvPicPr>
            <a:picLocks noChangeAspect="1"/>
          </p:cNvPicPr>
          <p:nvPr/>
        </p:nvPicPr>
        <p:blipFill>
          <a:blip r:embed="rId19"/>
          <a:stretch>
            <a:fillRect/>
          </a:stretch>
        </p:blipFill>
        <p:spPr>
          <a:xfrm>
            <a:off x="38032731" y="18923232"/>
            <a:ext cx="285293" cy="274320"/>
          </a:xfrm>
          <a:prstGeom prst="rect">
            <a:avLst/>
          </a:prstGeom>
        </p:spPr>
      </p:pic>
      <p:pic>
        <p:nvPicPr>
          <p:cNvPr id="985" name="Picture 984">
            <a:extLst>
              <a:ext uri="{FF2B5EF4-FFF2-40B4-BE49-F238E27FC236}">
                <a16:creationId xmlns:a16="http://schemas.microsoft.com/office/drawing/2014/main" id="{49FBAFA9-B4B6-5A40-CEA7-E48572AF4692}"/>
              </a:ext>
            </a:extLst>
          </p:cNvPr>
          <p:cNvPicPr>
            <a:picLocks noChangeAspect="1"/>
          </p:cNvPicPr>
          <p:nvPr/>
        </p:nvPicPr>
        <p:blipFill>
          <a:blip r:embed="rId20"/>
          <a:stretch>
            <a:fillRect/>
          </a:stretch>
        </p:blipFill>
        <p:spPr>
          <a:xfrm>
            <a:off x="35995703" y="19803987"/>
            <a:ext cx="215900" cy="215900"/>
          </a:xfrm>
          <a:prstGeom prst="rect">
            <a:avLst/>
          </a:prstGeom>
        </p:spPr>
      </p:pic>
      <p:pic>
        <p:nvPicPr>
          <p:cNvPr id="986" name="Picture 985">
            <a:extLst>
              <a:ext uri="{FF2B5EF4-FFF2-40B4-BE49-F238E27FC236}">
                <a16:creationId xmlns:a16="http://schemas.microsoft.com/office/drawing/2014/main" id="{9EB644AC-8206-871C-928D-59351ABAE368}"/>
              </a:ext>
            </a:extLst>
          </p:cNvPr>
          <p:cNvPicPr>
            <a:picLocks noChangeAspect="1"/>
          </p:cNvPicPr>
          <p:nvPr/>
        </p:nvPicPr>
        <p:blipFill>
          <a:blip r:embed="rId21"/>
          <a:stretch>
            <a:fillRect/>
          </a:stretch>
        </p:blipFill>
        <p:spPr>
          <a:xfrm>
            <a:off x="35995703" y="20214620"/>
            <a:ext cx="190500" cy="215900"/>
          </a:xfrm>
          <a:prstGeom prst="rect">
            <a:avLst/>
          </a:prstGeom>
        </p:spPr>
      </p:pic>
      <p:pic>
        <p:nvPicPr>
          <p:cNvPr id="956" name="Picture 955">
            <a:extLst>
              <a:ext uri="{FF2B5EF4-FFF2-40B4-BE49-F238E27FC236}">
                <a16:creationId xmlns:a16="http://schemas.microsoft.com/office/drawing/2014/main" id="{4252ED9B-BA05-FB7B-2921-CC4FF89CB13C}"/>
              </a:ext>
            </a:extLst>
          </p:cNvPr>
          <p:cNvPicPr>
            <a:picLocks noChangeAspect="1"/>
          </p:cNvPicPr>
          <p:nvPr/>
        </p:nvPicPr>
        <p:blipFill>
          <a:blip r:embed="rId22"/>
          <a:stretch>
            <a:fillRect/>
          </a:stretch>
        </p:blipFill>
        <p:spPr>
          <a:xfrm>
            <a:off x="33367343" y="12946323"/>
            <a:ext cx="7480300" cy="3390900"/>
          </a:xfrm>
          <a:prstGeom prst="rect">
            <a:avLst/>
          </a:prstGeom>
        </p:spPr>
      </p:pic>
      <p:sp>
        <p:nvSpPr>
          <p:cNvPr id="977" name="Rectangle 976">
            <a:extLst>
              <a:ext uri="{FF2B5EF4-FFF2-40B4-BE49-F238E27FC236}">
                <a16:creationId xmlns:a16="http://schemas.microsoft.com/office/drawing/2014/main" id="{1CD959DD-CC5E-EF83-5401-69456B236CD0}"/>
              </a:ext>
            </a:extLst>
          </p:cNvPr>
          <p:cNvSpPr/>
          <p:nvPr/>
        </p:nvSpPr>
        <p:spPr>
          <a:xfrm>
            <a:off x="37964176" y="17305269"/>
            <a:ext cx="2235484" cy="584775"/>
          </a:xfrm>
          <a:prstGeom prst="rect">
            <a:avLst/>
          </a:prstGeom>
        </p:spPr>
        <p:txBody>
          <a:bodyPr wrap="none">
            <a:spAutoFit/>
          </a:bodyPr>
          <a:lstStyle/>
          <a:p>
            <a:r>
              <a:rPr lang="en-US" sz="3200" b="1" dirty="0"/>
              <a:t>Parameters:</a:t>
            </a:r>
          </a:p>
        </p:txBody>
      </p:sp>
      <p:sp>
        <p:nvSpPr>
          <p:cNvPr id="987" name="Rectangle 986">
            <a:extLst>
              <a:ext uri="{FF2B5EF4-FFF2-40B4-BE49-F238E27FC236}">
                <a16:creationId xmlns:a16="http://schemas.microsoft.com/office/drawing/2014/main" id="{8F313580-1EB0-8C1B-BD9F-A4B1F45374AA}"/>
              </a:ext>
            </a:extLst>
          </p:cNvPr>
          <p:cNvSpPr/>
          <p:nvPr/>
        </p:nvSpPr>
        <p:spPr>
          <a:xfrm>
            <a:off x="13272974" y="13428529"/>
            <a:ext cx="1646156" cy="584775"/>
          </a:xfrm>
          <a:prstGeom prst="rect">
            <a:avLst/>
          </a:prstGeom>
        </p:spPr>
        <p:txBody>
          <a:bodyPr wrap="none">
            <a:spAutoFit/>
          </a:bodyPr>
          <a:lstStyle/>
          <a:p>
            <a:r>
              <a:rPr lang="en-US" altLang="zh-TW" sz="3200" b="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Figure 1</a:t>
            </a:r>
            <a:endParaRPr lang="en-US" sz="3200" b="1" dirty="0">
              <a:latin typeface="Times New Roman" panose="02020603050405020304" pitchFamily="18" charset="0"/>
              <a:cs typeface="Times New Roman" panose="02020603050405020304" pitchFamily="18" charset="0"/>
            </a:endParaRPr>
          </a:p>
        </p:txBody>
      </p:sp>
      <p:sp>
        <p:nvSpPr>
          <p:cNvPr id="990" name="Rectangle 989">
            <a:extLst>
              <a:ext uri="{FF2B5EF4-FFF2-40B4-BE49-F238E27FC236}">
                <a16:creationId xmlns:a16="http://schemas.microsoft.com/office/drawing/2014/main" id="{2BD2196B-5D0D-6A1C-DA5C-E5044530C4AE}"/>
              </a:ext>
            </a:extLst>
          </p:cNvPr>
          <p:cNvSpPr/>
          <p:nvPr/>
        </p:nvSpPr>
        <p:spPr>
          <a:xfrm>
            <a:off x="22497911" y="13428528"/>
            <a:ext cx="1646156" cy="584775"/>
          </a:xfrm>
          <a:prstGeom prst="rect">
            <a:avLst/>
          </a:prstGeom>
        </p:spPr>
        <p:txBody>
          <a:bodyPr wrap="none">
            <a:spAutoFit/>
          </a:bodyPr>
          <a:lstStyle/>
          <a:p>
            <a:r>
              <a:rPr lang="en-US" altLang="zh-TW" sz="3200" b="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Figure 2</a:t>
            </a:r>
            <a:endParaRPr lang="en-US" sz="3200" b="1" dirty="0">
              <a:latin typeface="Times New Roman" panose="02020603050405020304" pitchFamily="18" charset="0"/>
              <a:cs typeface="Times New Roman" panose="02020603050405020304" pitchFamily="18" charset="0"/>
            </a:endParaRPr>
          </a:p>
        </p:txBody>
      </p:sp>
      <p:sp>
        <p:nvSpPr>
          <p:cNvPr id="991" name="Rectangle 990">
            <a:extLst>
              <a:ext uri="{FF2B5EF4-FFF2-40B4-BE49-F238E27FC236}">
                <a16:creationId xmlns:a16="http://schemas.microsoft.com/office/drawing/2014/main" id="{DCAE5D7E-CE99-1642-9450-178DA158C884}"/>
              </a:ext>
            </a:extLst>
          </p:cNvPr>
          <p:cNvSpPr/>
          <p:nvPr/>
        </p:nvSpPr>
        <p:spPr>
          <a:xfrm>
            <a:off x="15468027" y="21329043"/>
            <a:ext cx="1646156" cy="584775"/>
          </a:xfrm>
          <a:prstGeom prst="rect">
            <a:avLst/>
          </a:prstGeom>
        </p:spPr>
        <p:txBody>
          <a:bodyPr wrap="none">
            <a:spAutoFit/>
          </a:bodyPr>
          <a:lstStyle/>
          <a:p>
            <a:r>
              <a:rPr lang="en-US" altLang="zh-TW" sz="3200" b="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Figure 3</a:t>
            </a:r>
            <a:endParaRPr lang="en-US" sz="3200" b="1" dirty="0">
              <a:latin typeface="Times New Roman" panose="02020603050405020304" pitchFamily="18" charset="0"/>
              <a:cs typeface="Times New Roman" panose="02020603050405020304" pitchFamily="18" charset="0"/>
            </a:endParaRPr>
          </a:p>
        </p:txBody>
      </p:sp>
      <p:sp>
        <p:nvSpPr>
          <p:cNvPr id="53" name="Rectangle 52">
            <a:extLst>
              <a:ext uri="{FF2B5EF4-FFF2-40B4-BE49-F238E27FC236}">
                <a16:creationId xmlns:a16="http://schemas.microsoft.com/office/drawing/2014/main" id="{F1478796-9DDF-E1D2-E743-8C7CC04F64E0}"/>
              </a:ext>
            </a:extLst>
          </p:cNvPr>
          <p:cNvSpPr/>
          <p:nvPr/>
        </p:nvSpPr>
        <p:spPr>
          <a:xfrm>
            <a:off x="35456341" y="10020316"/>
            <a:ext cx="6195230" cy="646331"/>
          </a:xfrm>
          <a:prstGeom prst="rect">
            <a:avLst/>
          </a:prstGeom>
        </p:spPr>
        <p:txBody>
          <a:bodyPr wrap="square">
            <a:spAutoFit/>
          </a:bodyPr>
          <a:lstStyle/>
          <a:p>
            <a:r>
              <a:rPr lang="en-US" b="1" dirty="0"/>
              <a:t>Created by: </a:t>
            </a:r>
            <a:r>
              <a:rPr lang="en-US" dirty="0"/>
              <a:t>Audra Davidson, </a:t>
            </a:r>
            <a:r>
              <a:rPr lang="en-US" i="1" dirty="0"/>
              <a:t>Science Communication Specialist</a:t>
            </a:r>
            <a:r>
              <a:rPr lang="en-US" dirty="0"/>
              <a:t>,</a:t>
            </a:r>
          </a:p>
          <a:p>
            <a:r>
              <a:rPr lang="en-US" dirty="0"/>
              <a:t>Weitz Group &amp; Georgia Tech College of Sciences </a:t>
            </a:r>
          </a:p>
        </p:txBody>
      </p:sp>
    </p:spTree>
    <p:extLst>
      <p:ext uri="{BB962C8B-B14F-4D97-AF65-F5344CB8AC3E}">
        <p14:creationId xmlns:p14="http://schemas.microsoft.com/office/powerpoint/2010/main" val="12638565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10086</TotalTime>
  <Words>1080</Words>
  <Application>Microsoft Macintosh PowerPoint</Application>
  <PresentationFormat>Custom</PresentationFormat>
  <Paragraphs>71</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Lato</vt:lpstr>
      <vt:lpstr>Calibri Light</vt:lpstr>
      <vt:lpstr>Times New Roman</vt:lpstr>
      <vt:lpstr>Lato Black</vt:lpstr>
      <vt:lpstr>Gill Sans Nova</vt:lpstr>
      <vt:lpstr>Calibri</vt:lpstr>
      <vt:lpstr>Arial</vt:lpstr>
      <vt:lpstr>Office Theme</vt:lpstr>
      <vt:lpstr>Main finding goes here, translated into plain English. Emphasize the important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Harris, Jeremy D</cp:lastModifiedBy>
  <cp:revision>197</cp:revision>
  <dcterms:created xsi:type="dcterms:W3CDTF">2018-09-16T19:13:41Z</dcterms:created>
  <dcterms:modified xsi:type="dcterms:W3CDTF">2022-06-06T17:56:59Z</dcterms:modified>
</cp:coreProperties>
</file>